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3" showSpecialPlsOnTitleSld="0" saveSubsetFonts="1" autoCompressPictures="0">
  <p:sldMasterIdLst>
    <p:sldMasterId id="2147483660" r:id="rId1"/>
  </p:sldMasterIdLst>
  <p:notesMasterIdLst>
    <p:notesMasterId r:id="rId31"/>
  </p:notesMasterIdLst>
  <p:sldIdLst>
    <p:sldId id="348" r:id="rId2"/>
    <p:sldId id="350" r:id="rId3"/>
    <p:sldId id="352" r:id="rId4"/>
    <p:sldId id="353" r:id="rId5"/>
    <p:sldId id="354" r:id="rId6"/>
    <p:sldId id="355" r:id="rId7"/>
    <p:sldId id="356" r:id="rId8"/>
    <p:sldId id="357" r:id="rId9"/>
    <p:sldId id="359" r:id="rId10"/>
    <p:sldId id="360" r:id="rId11"/>
    <p:sldId id="361" r:id="rId12"/>
    <p:sldId id="362" r:id="rId13"/>
    <p:sldId id="363" r:id="rId14"/>
    <p:sldId id="364" r:id="rId15"/>
    <p:sldId id="365" r:id="rId16"/>
    <p:sldId id="366" r:id="rId17"/>
    <p:sldId id="367" r:id="rId18"/>
    <p:sldId id="370" r:id="rId19"/>
    <p:sldId id="369" r:id="rId20"/>
    <p:sldId id="368" r:id="rId21"/>
    <p:sldId id="372" r:id="rId22"/>
    <p:sldId id="371" r:id="rId23"/>
    <p:sldId id="373" r:id="rId24"/>
    <p:sldId id="374" r:id="rId25"/>
    <p:sldId id="375" r:id="rId26"/>
    <p:sldId id="376" r:id="rId27"/>
    <p:sldId id="377" r:id="rId28"/>
    <p:sldId id="378" r:id="rId29"/>
    <p:sldId id="379" r:id="rId3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s" id="{992AF6D1-3408-7649-989B-2E2A13EDFBC4}">
          <p14:sldIdLst>
            <p14:sldId id="348"/>
            <p14:sldId id="350"/>
            <p14:sldId id="352"/>
            <p14:sldId id="353"/>
            <p14:sldId id="354"/>
            <p14:sldId id="355"/>
            <p14:sldId id="356"/>
            <p14:sldId id="357"/>
            <p14:sldId id="359"/>
            <p14:sldId id="360"/>
            <p14:sldId id="361"/>
            <p14:sldId id="362"/>
            <p14:sldId id="363"/>
            <p14:sldId id="364"/>
            <p14:sldId id="365"/>
            <p14:sldId id="366"/>
            <p14:sldId id="367"/>
            <p14:sldId id="370"/>
            <p14:sldId id="369"/>
            <p14:sldId id="368"/>
            <p14:sldId id="372"/>
            <p14:sldId id="371"/>
            <p14:sldId id="373"/>
            <p14:sldId id="374"/>
            <p14:sldId id="375"/>
            <p14:sldId id="376"/>
            <p14:sldId id="377"/>
            <p14:sldId id="378"/>
            <p14:sldId id="379"/>
          </p14:sldIdLst>
        </p14:section>
        <p14:section name="About the Topic" id="{A6C75062-A123-9742-94CF-FAA614521753}">
          <p14:sldIdLst/>
        </p14:section>
        <p14:section name="Header Slides" id="{F320522E-4A8D-5441-9CC3-ACD2CA17B1C7}">
          <p14:sldIdLst/>
        </p14:section>
        <p14:section name="Main Slides" id="{90E7CB96-49F0-FA42-B31E-0749A0669ECD}">
          <p14:sldIdLst/>
        </p14:section>
        <p14:section name="Stats &amp; Tables" id="{F319291B-FE22-8C4B-B0EC-317843010FE3}">
          <p14:sldIdLst/>
        </p14:section>
        <p14:section name="Image Slides" id="{C5029723-7463-6D4F-9B93-5E1204EAF65B}">
          <p14:sldIdLst/>
        </p14:section>
        <p14:section name="Deck Assets &amp; Guidelines" id="{4C979F96-4908-834B-B278-BA4752F2CFDE}">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EBF"/>
    <a:srgbClr val="232325"/>
    <a:srgbClr val="EB00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72"/>
    <p:restoredTop sz="86756"/>
  </p:normalViewPr>
  <p:slideViewPr>
    <p:cSldViewPr snapToGrid="0" snapToObjects="1">
      <p:cViewPr>
        <p:scale>
          <a:sx n="96" d="100"/>
          <a:sy n="96" d="100"/>
        </p:scale>
        <p:origin x="304" y="60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BD79BB-9E4A-834D-A9C3-4D75EC1AAAA2}" type="datetimeFigureOut">
              <a:rPr lang="en-US" smtClean="0"/>
              <a:t>5/29/17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843BE5-1EDE-3742-94E0-782BB97551D6}" type="slidenum">
              <a:rPr lang="en-US" smtClean="0"/>
              <a:t>‹#›</a:t>
            </a:fld>
            <a:endParaRPr lang="en-US"/>
          </a:p>
        </p:txBody>
      </p:sp>
    </p:spTree>
    <p:extLst>
      <p:ext uri="{BB962C8B-B14F-4D97-AF65-F5344CB8AC3E}">
        <p14:creationId xmlns:p14="http://schemas.microsoft.com/office/powerpoint/2010/main" val="31282897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843BE5-1EDE-3742-94E0-782BB97551D6}" type="slidenum">
              <a:rPr lang="en-US" smtClean="0"/>
              <a:t>3</a:t>
            </a:fld>
            <a:endParaRPr lang="en-US"/>
          </a:p>
        </p:txBody>
      </p:sp>
    </p:spTree>
    <p:extLst>
      <p:ext uri="{BB962C8B-B14F-4D97-AF65-F5344CB8AC3E}">
        <p14:creationId xmlns:p14="http://schemas.microsoft.com/office/powerpoint/2010/main" val="443552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4</a:t>
            </a:fld>
            <a:endParaRPr lang="en-US" dirty="0">
              <a:solidFill>
                <a:prstClr val="black"/>
              </a:solidFill>
              <a:latin typeface="Calibri"/>
            </a:endParaRPr>
          </a:p>
        </p:txBody>
      </p:sp>
    </p:spTree>
    <p:extLst>
      <p:ext uri="{BB962C8B-B14F-4D97-AF65-F5344CB8AC3E}">
        <p14:creationId xmlns:p14="http://schemas.microsoft.com/office/powerpoint/2010/main" val="100624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843BE5-1EDE-3742-94E0-782BB97551D6}" type="slidenum">
              <a:rPr lang="en-US" smtClean="0"/>
              <a:t>7</a:t>
            </a:fld>
            <a:endParaRPr lang="en-US"/>
          </a:p>
        </p:txBody>
      </p:sp>
    </p:spTree>
    <p:extLst>
      <p:ext uri="{BB962C8B-B14F-4D97-AF65-F5344CB8AC3E}">
        <p14:creationId xmlns:p14="http://schemas.microsoft.com/office/powerpoint/2010/main" val="810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843BE5-1EDE-3742-94E0-782BB97551D6}" type="slidenum">
              <a:rPr lang="en-US" smtClean="0"/>
              <a:t>13</a:t>
            </a:fld>
            <a:endParaRPr lang="en-US"/>
          </a:p>
        </p:txBody>
      </p:sp>
    </p:spTree>
    <p:extLst>
      <p:ext uri="{BB962C8B-B14F-4D97-AF65-F5344CB8AC3E}">
        <p14:creationId xmlns:p14="http://schemas.microsoft.com/office/powerpoint/2010/main" val="54882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59834"/>
            <a:ext cx="8594724" cy="5195333"/>
          </a:xfrm>
          <a:prstGeom prst="rect">
            <a:avLst/>
          </a:prstGeom>
        </p:spPr>
        <p:txBody>
          <a:bodyPr anchor="ctr">
            <a:noAutofit/>
          </a:bodyPr>
          <a:lstStyle>
            <a:lvl1pPr algn="ctr">
              <a:defRPr sz="8000" b="0" kern="1200" spc="-300">
                <a:solidFill>
                  <a:schemeClr val="tx1"/>
                </a:solidFill>
                <a:latin typeface="HUGE Avant Garde Bold"/>
                <a:cs typeface="HUGE Avant Garde Bold"/>
              </a:defRPr>
            </a:lvl1pPr>
          </a:lstStyle>
          <a:p>
            <a:r>
              <a:rPr lang="en-US" dirty="0" smtClean="0"/>
              <a:t>Main section.</a:t>
            </a:r>
            <a:endParaRPr lang="en-US" dirty="0"/>
          </a:p>
        </p:txBody>
      </p:sp>
    </p:spTree>
    <p:extLst>
      <p:ext uri="{BB962C8B-B14F-4D97-AF65-F5344CB8AC3E}">
        <p14:creationId xmlns:p14="http://schemas.microsoft.com/office/powerpoint/2010/main" val="3971350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w/ sub copy - dark">
    <p:bg>
      <p:bgPr>
        <a:solidFill>
          <a:srgbClr val="232325"/>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1343980"/>
            <a:ext cx="8594724" cy="1824854"/>
          </a:xfrm>
          <a:prstGeom prst="rect">
            <a:avLst/>
          </a:prstGeom>
          <a:ln>
            <a:noFill/>
          </a:ln>
        </p:spPr>
        <p:txBody>
          <a:bodyPr anchor="b">
            <a:noAutofit/>
          </a:bodyPr>
          <a:lstStyle>
            <a:lvl1pPr algn="l">
              <a:defRPr sz="3600" b="0" kern="1200" spc="-150">
                <a:solidFill>
                  <a:schemeClr val="bg1"/>
                </a:solidFill>
              </a:defRPr>
            </a:lvl1pPr>
          </a:lstStyle>
          <a:p>
            <a:r>
              <a:rPr lang="en-US" dirty="0" smtClean="0"/>
              <a:t>Single thought with more detail.</a:t>
            </a:r>
            <a:endParaRPr lang="en-US" dirty="0"/>
          </a:p>
        </p:txBody>
      </p:sp>
      <p:sp>
        <p:nvSpPr>
          <p:cNvPr id="10"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FFFFFF"/>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lnSpc>
                <a:spcPct val="110000"/>
              </a:lnSpc>
              <a:spcBef>
                <a:spcPts val="0"/>
              </a:spcBef>
              <a:defRPr sz="2000">
                <a:solidFill>
                  <a:srgbClr val="FFFFFF"/>
                </a:solidFill>
              </a:defRPr>
            </a:lvl1pPr>
          </a:lstStyle>
          <a:p>
            <a:pPr lvl="0"/>
            <a:r>
              <a:rPr lang="en-US" dirty="0" smtClean="0"/>
              <a:t>Object</a:t>
            </a:r>
            <a:endParaRPr lang="en-US" dirty="0"/>
          </a:p>
        </p:txBody>
      </p:sp>
    </p:spTree>
    <p:extLst>
      <p:ext uri="{BB962C8B-B14F-4D97-AF65-F5344CB8AC3E}">
        <p14:creationId xmlns:p14="http://schemas.microsoft.com/office/powerpoint/2010/main" val="1383903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 gray">
    <p:bg>
      <p:bgPr>
        <a:solidFill>
          <a:srgbClr val="BFBEB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rgbClr val="232325"/>
                </a:solidFill>
              </a:defRPr>
            </a:lvl1pPr>
          </a:lstStyle>
          <a:p>
            <a:r>
              <a:rPr lang="en-US" dirty="0" smtClean="0"/>
              <a:t>Single thought gray.</a:t>
            </a:r>
            <a:endParaRPr lang="en-US" dirty="0"/>
          </a:p>
        </p:txBody>
      </p:sp>
    </p:spTree>
    <p:extLst>
      <p:ext uri="{BB962C8B-B14F-4D97-AF65-F5344CB8AC3E}">
        <p14:creationId xmlns:p14="http://schemas.microsoft.com/office/powerpoint/2010/main" val="2892409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w/ header - gray">
    <p:bg>
      <p:bgPr>
        <a:solidFill>
          <a:srgbClr val="BFBEB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rgbClr val="FFFFFF"/>
                </a:solidFill>
                <a:latin typeface="Copernicus-BookItalic"/>
                <a:cs typeface="Copernicus-BookItalic"/>
              </a:defRPr>
            </a:lvl1pPr>
          </a:lstStyle>
          <a:p>
            <a:pPr lvl="0"/>
            <a:r>
              <a:rPr lang="en-US" dirty="0" smtClean="0"/>
              <a:t>Single thought with header:</a:t>
            </a:r>
            <a:endParaRPr lang="en-US" dirty="0"/>
          </a:p>
        </p:txBody>
      </p:sp>
      <p:sp>
        <p:nvSpPr>
          <p:cNvPr id="6"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solidFill>
                  <a:srgbClr val="232325"/>
                </a:solidFill>
                <a:latin typeface="HUGE Avant Garde Bold"/>
                <a:cs typeface="HUGE Avant Garde Bold"/>
              </a:defRPr>
            </a:lvl1pPr>
          </a:lstStyle>
          <a:p>
            <a:pPr lvl="0"/>
            <a:r>
              <a:rPr lang="en-US" dirty="0" smtClean="0"/>
              <a:t>Single thought gray.</a:t>
            </a:r>
            <a:endParaRPr lang="en-US" dirty="0"/>
          </a:p>
        </p:txBody>
      </p:sp>
    </p:spTree>
    <p:extLst>
      <p:ext uri="{BB962C8B-B14F-4D97-AF65-F5344CB8AC3E}">
        <p14:creationId xmlns:p14="http://schemas.microsoft.com/office/powerpoint/2010/main" val="428004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w/ sub copy - gray">
    <p:bg>
      <p:bgPr>
        <a:solidFill>
          <a:srgbClr val="BFBEBE"/>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8909" y="1343980"/>
            <a:ext cx="8594724" cy="1824854"/>
          </a:xfrm>
          <a:prstGeom prst="rect">
            <a:avLst/>
          </a:prstGeom>
          <a:ln>
            <a:noFill/>
          </a:ln>
        </p:spPr>
        <p:txBody>
          <a:bodyPr anchor="b">
            <a:noAutofit/>
          </a:bodyPr>
          <a:lstStyle>
            <a:lvl1pPr algn="l">
              <a:defRPr sz="3600" b="0" kern="1200" spc="-150">
                <a:solidFill>
                  <a:srgbClr val="232325"/>
                </a:solidFill>
              </a:defRPr>
            </a:lvl1pPr>
          </a:lstStyle>
          <a:p>
            <a:r>
              <a:rPr lang="en-US" dirty="0" smtClean="0"/>
              <a:t>Single thought gray.</a:t>
            </a:r>
            <a:endParaRPr lang="en-US" dirty="0"/>
          </a:p>
        </p:txBody>
      </p:sp>
      <p:sp>
        <p:nvSpPr>
          <p:cNvPr id="7"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181774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0"/>
            <a:ext cx="8229600" cy="5715000"/>
          </a:xfrm>
          <a:prstGeom prst="rect">
            <a:avLst/>
          </a:prstGeom>
        </p:spPr>
        <p:txBody>
          <a:bodyPr anchor="ctr" anchorCtr="0">
            <a:noAutofit/>
          </a:bodyPr>
          <a:lstStyle>
            <a:lvl1pPr algn="ctr">
              <a:defRPr sz="5400" b="0" spc="-150" baseline="0">
                <a:solidFill>
                  <a:schemeClr val="bg1"/>
                </a:solidFill>
              </a:defRPr>
            </a:lvl1pPr>
          </a:lstStyle>
          <a:p>
            <a:r>
              <a:rPr lang="en-US" dirty="0" smtClean="0"/>
              <a:t>The idea slide.</a:t>
            </a:r>
            <a:endParaRPr lang="en-US" dirty="0"/>
          </a:p>
        </p:txBody>
      </p:sp>
    </p:spTree>
    <p:extLst>
      <p:ext uri="{BB962C8B-B14F-4D97-AF65-F5344CB8AC3E}">
        <p14:creationId xmlns:p14="http://schemas.microsoft.com/office/powerpoint/2010/main" val="154801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1">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20297" y="199047"/>
            <a:ext cx="8686351" cy="4245954"/>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5" name="Text Placeholder 8"/>
          <p:cNvSpPr>
            <a:spLocks noGrp="1"/>
          </p:cNvSpPr>
          <p:nvPr>
            <p:ph type="body" sz="quarter" idx="10" hasCustomPrompt="1"/>
          </p:nvPr>
        </p:nvSpPr>
        <p:spPr>
          <a:xfrm>
            <a:off x="220296" y="5124294"/>
            <a:ext cx="8686351" cy="294337"/>
          </a:xfrm>
          <a:prstGeom prst="rect">
            <a:avLst/>
          </a:prstGeom>
        </p:spPr>
        <p:txBody>
          <a:bodyPr>
            <a:noAutofit/>
          </a:bodyPr>
          <a:lstStyle>
            <a:lvl1pPr algn="ctr">
              <a:defRPr sz="1400">
                <a:solidFill>
                  <a:srgbClr val="232325"/>
                </a:solidFill>
              </a:defRPr>
            </a:lvl1pPr>
            <a:lvl2pPr algn="ctr">
              <a:defRPr sz="2000"/>
            </a:lvl2pPr>
            <a:lvl3pPr algn="ctr">
              <a:defRPr sz="2000"/>
            </a:lvl3pPr>
            <a:lvl4pPr algn="ctr">
              <a:defRPr sz="2000"/>
            </a:lvl4pPr>
            <a:lvl5pPr algn="ctr">
              <a:defRPr sz="2000"/>
            </a:lvl5pPr>
          </a:lstStyle>
          <a:p>
            <a:pPr lvl="0"/>
            <a:r>
              <a:rPr lang="en-US" dirty="0" smtClean="0"/>
              <a:t>Subtext</a:t>
            </a:r>
            <a:endParaRPr lang="en-US" dirty="0"/>
          </a:p>
        </p:txBody>
      </p:sp>
      <p:sp>
        <p:nvSpPr>
          <p:cNvPr id="7" name="Title 1"/>
          <p:cNvSpPr>
            <a:spLocks noGrp="1"/>
          </p:cNvSpPr>
          <p:nvPr>
            <p:ph type="title" hasCustomPrompt="1"/>
          </p:nvPr>
        </p:nvSpPr>
        <p:spPr>
          <a:xfrm>
            <a:off x="220296" y="4615674"/>
            <a:ext cx="8686351" cy="419188"/>
          </a:xfrm>
          <a:prstGeom prst="rect">
            <a:avLst/>
          </a:prstGeom>
        </p:spPr>
        <p:txBody>
          <a:bodyPr tIns="0"/>
          <a:lstStyle>
            <a:lvl1pPr algn="ctr">
              <a:defRPr sz="3200"/>
            </a:lvl1pPr>
          </a:lstStyle>
          <a:p>
            <a:r>
              <a:rPr lang="en-US" dirty="0" smtClean="0"/>
              <a:t>Title.</a:t>
            </a:r>
            <a:endParaRPr lang="en-US" dirty="0"/>
          </a:p>
        </p:txBody>
      </p:sp>
    </p:spTree>
    <p:extLst>
      <p:ext uri="{BB962C8B-B14F-4D97-AF65-F5344CB8AC3E}">
        <p14:creationId xmlns:p14="http://schemas.microsoft.com/office/powerpoint/2010/main" val="3646760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20297" y="199046"/>
            <a:ext cx="8686351" cy="4984625"/>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4" name="Text Placeholder 8"/>
          <p:cNvSpPr>
            <a:spLocks noGrp="1"/>
          </p:cNvSpPr>
          <p:nvPr>
            <p:ph type="body" sz="quarter" idx="10" hasCustomPrompt="1"/>
          </p:nvPr>
        </p:nvSpPr>
        <p:spPr>
          <a:xfrm>
            <a:off x="258771" y="5283753"/>
            <a:ext cx="8610599" cy="294337"/>
          </a:xfrm>
          <a:prstGeom prst="rect">
            <a:avLst/>
          </a:prstGeom>
        </p:spPr>
        <p:txBody>
          <a:bodyPr anchor="ctr">
            <a:noAutofit/>
          </a:bodyPr>
          <a:lstStyle>
            <a:lvl1pPr algn="ctr">
              <a:defRPr sz="1400">
                <a:solidFill>
                  <a:srgbClr val="232325"/>
                </a:solidFill>
              </a:defRPr>
            </a:lvl1pPr>
            <a:lvl2pPr algn="ctr">
              <a:defRPr sz="2000"/>
            </a:lvl2pPr>
            <a:lvl3pPr algn="ctr">
              <a:defRPr sz="2000"/>
            </a:lvl3pPr>
            <a:lvl4pPr algn="ctr">
              <a:defRPr sz="2000"/>
            </a:lvl4pPr>
            <a:lvl5pPr algn="ctr">
              <a:defRPr sz="2000"/>
            </a:lvl5pPr>
          </a:lstStyle>
          <a:p>
            <a:pPr lvl="0"/>
            <a:r>
              <a:rPr lang="en-US" dirty="0" smtClean="0"/>
              <a:t>Subtext</a:t>
            </a:r>
            <a:endParaRPr lang="en-US" dirty="0"/>
          </a:p>
        </p:txBody>
      </p:sp>
    </p:spTree>
    <p:extLst>
      <p:ext uri="{BB962C8B-B14F-4D97-AF65-F5344CB8AC3E}">
        <p14:creationId xmlns:p14="http://schemas.microsoft.com/office/powerpoint/2010/main" val="93863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359" y="0"/>
            <a:ext cx="9146133"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Tree>
    <p:extLst>
      <p:ext uri="{BB962C8B-B14F-4D97-AF65-F5344CB8AC3E}">
        <p14:creationId xmlns:p14="http://schemas.microsoft.com/office/powerpoint/2010/main" val="379963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with copy">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3201660" y="1066802"/>
            <a:ext cx="5655627" cy="4180154"/>
          </a:xfrm>
        </p:spPr>
        <p:txBody>
          <a:bodyPr/>
          <a:lstStyle>
            <a:lvl1pPr>
              <a:defRPr sz="1400"/>
            </a:lvl1pPr>
          </a:lstStyle>
          <a:p>
            <a:pPr lvl="0"/>
            <a:r>
              <a:rPr lang="en-US" dirty="0" smtClean="0"/>
              <a:t>Text.</a:t>
            </a:r>
            <a:endParaRPr lang="en-US" dirty="0"/>
          </a:p>
        </p:txBody>
      </p:sp>
      <p:sp>
        <p:nvSpPr>
          <p:cNvPr id="4" name="Picture Placeholder 3"/>
          <p:cNvSpPr>
            <a:spLocks noGrp="1" noChangeAspect="1"/>
          </p:cNvSpPr>
          <p:nvPr>
            <p:ph type="pic" sz="quarter" idx="10"/>
          </p:nvPr>
        </p:nvSpPr>
        <p:spPr>
          <a:xfrm>
            <a:off x="0" y="2862072"/>
            <a:ext cx="2871216" cy="2871216"/>
          </a:xfrm>
          <a:prstGeom prst="rect">
            <a:avLst/>
          </a:prstGeom>
        </p:spPr>
        <p:txBody>
          <a:bodyPr anchor="ctr"/>
          <a:lstStyle>
            <a:lvl1pPr algn="ctr">
              <a:defRPr sz="3600">
                <a:latin typeface="HUGE Avant Garde Bold"/>
                <a:cs typeface="HUGE Avant Garde Bold"/>
              </a:defRPr>
            </a:lvl1pPr>
          </a:lstStyle>
          <a:p>
            <a:r>
              <a:rPr lang="en-US" smtClean="0"/>
              <a:t>Drag picture to placeholder or click icon to add</a:t>
            </a:r>
            <a:endParaRPr lang="en-US" dirty="0"/>
          </a:p>
        </p:txBody>
      </p:sp>
      <p:sp>
        <p:nvSpPr>
          <p:cNvPr id="7" name="Title 4"/>
          <p:cNvSpPr>
            <a:spLocks noGrp="1"/>
          </p:cNvSpPr>
          <p:nvPr>
            <p:ph type="title" hasCustomPrompt="1"/>
          </p:nvPr>
        </p:nvSpPr>
        <p:spPr>
          <a:xfrm>
            <a:off x="3201660" y="381004"/>
            <a:ext cx="5655627" cy="427181"/>
          </a:xfrm>
        </p:spPr>
        <p:txBody>
          <a:bodyPr tIns="0"/>
          <a:lstStyle/>
          <a:p>
            <a:r>
              <a:rPr lang="en-US" dirty="0" smtClean="0"/>
              <a:t>Click to edit.</a:t>
            </a:r>
            <a:endParaRPr lang="en-US" dirty="0"/>
          </a:p>
        </p:txBody>
      </p:sp>
      <p:sp>
        <p:nvSpPr>
          <p:cNvPr id="8" name="Picture Placeholder 3"/>
          <p:cNvSpPr>
            <a:spLocks noGrp="1" noChangeAspect="1"/>
          </p:cNvSpPr>
          <p:nvPr>
            <p:ph type="pic" sz="quarter" idx="11"/>
          </p:nvPr>
        </p:nvSpPr>
        <p:spPr>
          <a:xfrm>
            <a:off x="0" y="-6193"/>
            <a:ext cx="2871216" cy="2871216"/>
          </a:xfrm>
          <a:prstGeom prst="rect">
            <a:avLst/>
          </a:prstGeom>
        </p:spPr>
        <p:txBody>
          <a:bodyPr anchor="ctr"/>
          <a:lstStyle>
            <a:lvl1pPr algn="ctr">
              <a:defRPr sz="3600">
                <a:latin typeface="HUGE Avant Garde Bold"/>
                <a:cs typeface="HUGE Avant Garde Bold"/>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3623130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image and copy">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4843263" y="918121"/>
            <a:ext cx="4014024" cy="4465439"/>
          </a:xfrm>
        </p:spPr>
        <p:txBody>
          <a:bodyPr/>
          <a:lstStyle>
            <a:lvl1pPr>
              <a:defRPr sz="1400"/>
            </a:lvl1pPr>
          </a:lstStyle>
          <a:p>
            <a:pPr lvl="0"/>
            <a:r>
              <a:rPr lang="en-US" dirty="0" smtClean="0"/>
              <a:t>Text.</a:t>
            </a:r>
            <a:endParaRPr lang="en-US" dirty="0"/>
          </a:p>
        </p:txBody>
      </p:sp>
      <p:sp>
        <p:nvSpPr>
          <p:cNvPr id="3" name="Picture Placeholder 2"/>
          <p:cNvSpPr>
            <a:spLocks noGrp="1"/>
          </p:cNvSpPr>
          <p:nvPr>
            <p:ph type="pic" sz="quarter" idx="10" hasCustomPrompt="1"/>
          </p:nvPr>
        </p:nvSpPr>
        <p:spPr>
          <a:xfrm>
            <a:off x="8" y="0"/>
            <a:ext cx="4568825"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7" name="Title 4"/>
          <p:cNvSpPr>
            <a:spLocks noGrp="1"/>
          </p:cNvSpPr>
          <p:nvPr>
            <p:ph type="title" hasCustomPrompt="1"/>
          </p:nvPr>
        </p:nvSpPr>
        <p:spPr>
          <a:xfrm>
            <a:off x="4843263" y="381004"/>
            <a:ext cx="4026101" cy="312539"/>
          </a:xfrm>
        </p:spPr>
        <p:txBody>
          <a:bodyPr tIns="0">
            <a:noAutofit/>
          </a:bodyPr>
          <a:lstStyle>
            <a:lvl1pPr>
              <a:defRPr sz="2800"/>
            </a:lvl1pPr>
          </a:lstStyle>
          <a:p>
            <a:r>
              <a:rPr lang="en-US" dirty="0" smtClean="0"/>
              <a:t>Click to edit.</a:t>
            </a:r>
            <a:endParaRPr lang="en-US" dirty="0"/>
          </a:p>
        </p:txBody>
      </p:sp>
    </p:spTree>
    <p:extLst>
      <p:ext uri="{BB962C8B-B14F-4D97-AF65-F5344CB8AC3E}">
        <p14:creationId xmlns:p14="http://schemas.microsoft.com/office/powerpoint/2010/main" val="4057834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ondary title">
    <p:bg>
      <p:bgPr>
        <a:solidFill>
          <a:srgbClr val="232325"/>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639" y="2488912"/>
            <a:ext cx="8594724" cy="739831"/>
          </a:xfrm>
          <a:prstGeom prst="rect">
            <a:avLst/>
          </a:prstGeom>
        </p:spPr>
        <p:txBody>
          <a:bodyPr anchor="ctr">
            <a:noAutofit/>
          </a:bodyPr>
          <a:lstStyle>
            <a:lvl1pPr algn="ctr">
              <a:defRPr sz="8000" b="0" kern="1200" spc="-300">
                <a:solidFill>
                  <a:schemeClr val="bg1"/>
                </a:solidFill>
                <a:latin typeface="HUGE Avant Garde Bold"/>
                <a:cs typeface="HUGE Avant Garde Bold"/>
              </a:defRPr>
            </a:lvl1pPr>
          </a:lstStyle>
          <a:p>
            <a:r>
              <a:rPr lang="en-US" dirty="0" smtClean="0"/>
              <a:t>Sub section.</a:t>
            </a:r>
            <a:endParaRPr lang="en-US" dirty="0"/>
          </a:p>
        </p:txBody>
      </p:sp>
      <p:sp>
        <p:nvSpPr>
          <p:cNvPr id="4" name="Text Placeholder 3"/>
          <p:cNvSpPr>
            <a:spLocks noGrp="1"/>
          </p:cNvSpPr>
          <p:nvPr>
            <p:ph type="body" sz="quarter" idx="10" hasCustomPrompt="1"/>
          </p:nvPr>
        </p:nvSpPr>
        <p:spPr>
          <a:xfrm>
            <a:off x="650342" y="2013361"/>
            <a:ext cx="7843317" cy="530373"/>
          </a:xfrm>
        </p:spPr>
        <p:txBody>
          <a:bodyPr tIns="0" bIns="0"/>
          <a:lstStyle>
            <a:lvl1pPr algn="ctr">
              <a:spcBef>
                <a:spcPts val="0"/>
              </a:spcBef>
              <a:defRPr sz="2800" b="0" i="0" spc="-150">
                <a:solidFill>
                  <a:schemeClr val="accent1">
                    <a:lumMod val="75000"/>
                  </a:schemeClr>
                </a:solidFill>
                <a:latin typeface="Copernicus-BookItalic"/>
                <a:cs typeface="Copernicus-BookItalic"/>
              </a:defRPr>
            </a:lvl1pPr>
          </a:lstStyle>
          <a:p>
            <a:pPr lvl="0"/>
            <a:r>
              <a:rPr lang="en-US" dirty="0" smtClean="0"/>
              <a:t>Section:</a:t>
            </a:r>
            <a:endParaRPr lang="en-US" dirty="0"/>
          </a:p>
        </p:txBody>
      </p:sp>
    </p:spTree>
    <p:extLst>
      <p:ext uri="{BB962C8B-B14F-4D97-AF65-F5344CB8AC3E}">
        <p14:creationId xmlns:p14="http://schemas.microsoft.com/office/powerpoint/2010/main" val="38380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yan Idea">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286922" y="918121"/>
            <a:ext cx="4035225" cy="4496415"/>
          </a:xfrm>
        </p:spPr>
        <p:txBody>
          <a:bodyPr/>
          <a:lstStyle>
            <a:lvl1pPr>
              <a:lnSpc>
                <a:spcPct val="110000"/>
              </a:lnSpc>
              <a:defRPr sz="1400"/>
            </a:lvl1pPr>
          </a:lstStyle>
          <a:p>
            <a:pPr lvl="0"/>
            <a:r>
              <a:rPr lang="en-US" dirty="0" smtClean="0"/>
              <a:t>Text.</a:t>
            </a:r>
            <a:endParaRPr lang="en-US" dirty="0"/>
          </a:p>
        </p:txBody>
      </p:sp>
      <p:sp>
        <p:nvSpPr>
          <p:cNvPr id="3" name="Picture Placeholder 2"/>
          <p:cNvSpPr>
            <a:spLocks noGrp="1"/>
          </p:cNvSpPr>
          <p:nvPr>
            <p:ph type="pic" sz="quarter" idx="10" hasCustomPrompt="1"/>
          </p:nvPr>
        </p:nvSpPr>
        <p:spPr>
          <a:xfrm>
            <a:off x="4568833" y="0"/>
            <a:ext cx="4568825"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12" name="Title 4"/>
          <p:cNvSpPr>
            <a:spLocks noGrp="1"/>
          </p:cNvSpPr>
          <p:nvPr>
            <p:ph type="title" hasCustomPrompt="1"/>
          </p:nvPr>
        </p:nvSpPr>
        <p:spPr>
          <a:xfrm>
            <a:off x="286922" y="381004"/>
            <a:ext cx="4026101" cy="312539"/>
          </a:xfrm>
        </p:spPr>
        <p:txBody>
          <a:bodyPr tIns="0">
            <a:noAutofit/>
          </a:bodyPr>
          <a:lstStyle>
            <a:lvl1pPr>
              <a:defRPr sz="2800"/>
            </a:lvl1pPr>
          </a:lstStyle>
          <a:p>
            <a:r>
              <a:rPr lang="en-US" dirty="0" smtClean="0"/>
              <a:t>Click to edit.</a:t>
            </a:r>
            <a:endParaRPr lang="en-US" dirty="0"/>
          </a:p>
        </p:txBody>
      </p:sp>
    </p:spTree>
    <p:extLst>
      <p:ext uri="{BB962C8B-B14F-4D97-AF65-F5344CB8AC3E}">
        <p14:creationId xmlns:p14="http://schemas.microsoft.com/office/powerpoint/2010/main" val="846870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422956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w/ Page #">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Tree>
    <p:extLst>
      <p:ext uri="{BB962C8B-B14F-4D97-AF65-F5344CB8AC3E}">
        <p14:creationId xmlns:p14="http://schemas.microsoft.com/office/powerpoint/2010/main" val="142198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dar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32325"/>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127009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w/ page # - dar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32325"/>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chemeClr val="bg1"/>
                </a:solidFill>
                <a:latin typeface="Copernicus-Book"/>
                <a:cs typeface="Copernicus-Book"/>
              </a:defRPr>
            </a:lvl1pPr>
          </a:lstStyle>
          <a:p>
            <a:fld id="{79E490B0-56F8-AB46-B375-AE7FC10CF7CC}"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18630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gray">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BFBEBE"/>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dirty="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267900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 page # - gray">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BFBEBE"/>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dirty="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Tree>
    <p:extLst>
      <p:ext uri="{BB962C8B-B14F-4D97-AF65-F5344CB8AC3E}">
        <p14:creationId xmlns:p14="http://schemas.microsoft.com/office/powerpoint/2010/main" val="1915178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ay: Single Thought">
    <p:bg>
      <p:bgPr>
        <a:solidFill>
          <a:srgbClr val="BFBEB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rgbClr val="232325"/>
                </a:solidFill>
              </a:defRPr>
            </a:lvl1pPr>
          </a:lstStyle>
          <a:p>
            <a:r>
              <a:rPr lang="en-US" dirty="0" smtClean="0"/>
              <a:t>Single thought gray.</a:t>
            </a:r>
            <a:endParaRPr lang="en-US" dirty="0"/>
          </a:p>
        </p:txBody>
      </p:sp>
    </p:spTree>
    <p:extLst>
      <p:ext uri="{BB962C8B-B14F-4D97-AF65-F5344CB8AC3E}">
        <p14:creationId xmlns:p14="http://schemas.microsoft.com/office/powerpoint/2010/main" val="207601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5296959"/>
            <a:ext cx="2057400" cy="304271"/>
          </a:xfrm>
          <a:prstGeom prst="rect">
            <a:avLst/>
          </a:prstGeom>
        </p:spPr>
        <p:txBody>
          <a:bodyPr/>
          <a:lstStyle/>
          <a:p>
            <a:fld id="{015594E5-D98D-084B-BA4F-485293274E30}" type="datetime1">
              <a:rPr lang="en-US" smtClean="0"/>
              <a:t>5/29/17</a:t>
            </a:fld>
            <a:endParaRPr lang="en-US"/>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AD25B7A-65BD-6F4E-8D2D-E4831532053B}" type="slidenum">
              <a:rPr lang="en-US" smtClean="0"/>
              <a:t>‹#›</a:t>
            </a:fld>
            <a:endParaRPr lang="en-US"/>
          </a:p>
        </p:txBody>
      </p:sp>
    </p:spTree>
    <p:extLst>
      <p:ext uri="{BB962C8B-B14F-4D97-AF65-F5344CB8AC3E}">
        <p14:creationId xmlns:p14="http://schemas.microsoft.com/office/powerpoint/2010/main" val="1654275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rtiary title">
    <p:bg>
      <p:bgPr>
        <a:solidFill>
          <a:srgbClr val="BFBEBE"/>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638" y="2488912"/>
            <a:ext cx="8594724" cy="739831"/>
          </a:xfrm>
          <a:prstGeom prst="rect">
            <a:avLst/>
          </a:prstGeom>
        </p:spPr>
        <p:txBody>
          <a:bodyPr anchor="ctr">
            <a:noAutofit/>
          </a:bodyPr>
          <a:lstStyle>
            <a:lvl1pPr algn="ctr">
              <a:defRPr sz="8000" b="0" kern="1200" spc="-300">
                <a:solidFill>
                  <a:schemeClr val="bg1"/>
                </a:solidFill>
                <a:latin typeface="HUGE Avant Garde Bold"/>
                <a:cs typeface="HUGE Avant Garde Bold"/>
              </a:defRPr>
            </a:lvl1pPr>
          </a:lstStyle>
          <a:p>
            <a:r>
              <a:rPr lang="en-US" dirty="0" smtClean="0"/>
              <a:t>Tertiary.</a:t>
            </a:r>
            <a:endParaRPr lang="en-US" dirty="0"/>
          </a:p>
        </p:txBody>
      </p:sp>
      <p:sp>
        <p:nvSpPr>
          <p:cNvPr id="5" name="Text Placeholder 3"/>
          <p:cNvSpPr>
            <a:spLocks noGrp="1"/>
          </p:cNvSpPr>
          <p:nvPr>
            <p:ph type="body" sz="quarter" idx="10" hasCustomPrompt="1"/>
          </p:nvPr>
        </p:nvSpPr>
        <p:spPr>
          <a:xfrm>
            <a:off x="650342" y="2013361"/>
            <a:ext cx="7843317" cy="530373"/>
          </a:xfrm>
        </p:spPr>
        <p:txBody>
          <a:bodyPr tIns="0" bIns="0"/>
          <a:lstStyle>
            <a:lvl1pPr algn="ctr">
              <a:spcBef>
                <a:spcPts val="0"/>
              </a:spcBef>
              <a:defRPr sz="2800" b="0" i="0" spc="-150">
                <a:solidFill>
                  <a:srgbClr val="232325"/>
                </a:solidFill>
                <a:latin typeface="Copernicus-BookItalic"/>
                <a:cs typeface="Copernicus-BookItalic"/>
              </a:defRPr>
            </a:lvl1pPr>
          </a:lstStyle>
          <a:p>
            <a:pPr lvl="0"/>
            <a:r>
              <a:rPr lang="en-US" dirty="0" smtClean="0"/>
              <a:t>Sub section:</a:t>
            </a:r>
            <a:endParaRPr lang="en-US" dirty="0"/>
          </a:p>
        </p:txBody>
      </p:sp>
    </p:spTree>
    <p:extLst>
      <p:ext uri="{BB962C8B-B14F-4D97-AF65-F5344CB8AC3E}">
        <p14:creationId xmlns:p14="http://schemas.microsoft.com/office/powerpoint/2010/main" val="2734643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body copy">
    <p:bg>
      <p:bgPr>
        <a:solidFill>
          <a:schemeClr val="bg1"/>
        </a:solidFill>
        <a:effectLst/>
      </p:bgPr>
    </p:bg>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itle 1"/>
          <p:cNvSpPr>
            <a:spLocks noGrp="1"/>
          </p:cNvSpPr>
          <p:nvPr>
            <p:ph type="title" hasCustomPrompt="1"/>
          </p:nvPr>
        </p:nvSpPr>
        <p:spPr>
          <a:xfrm>
            <a:off x="506520" y="388263"/>
            <a:ext cx="8125056" cy="419188"/>
          </a:xfrm>
          <a:prstGeom prst="rect">
            <a:avLst/>
          </a:prstGeom>
        </p:spPr>
        <p:txBody>
          <a:bodyPr tIns="0" bIns="0">
            <a:noAutofit/>
          </a:bodyPr>
          <a:lstStyle>
            <a:lvl1pPr>
              <a:lnSpc>
                <a:spcPct val="90000"/>
              </a:lnSpc>
              <a:defRPr sz="3600" spc="-150">
                <a:solidFill>
                  <a:srgbClr val="232325"/>
                </a:solidFill>
              </a:defRPr>
            </a:lvl1pPr>
          </a:lstStyle>
          <a:p>
            <a:r>
              <a:rPr lang="en-US" dirty="0" smtClean="0"/>
              <a:t>Title.</a:t>
            </a:r>
            <a:endParaRPr lang="en-US" dirty="0"/>
          </a:p>
        </p:txBody>
      </p:sp>
      <p:sp>
        <p:nvSpPr>
          <p:cNvPr id="8" name="Text Placeholder 7"/>
          <p:cNvSpPr>
            <a:spLocks noGrp="1"/>
          </p:cNvSpPr>
          <p:nvPr>
            <p:ph type="body" sz="quarter" idx="10" hasCustomPrompt="1"/>
          </p:nvPr>
        </p:nvSpPr>
        <p:spPr>
          <a:xfrm>
            <a:off x="506520" y="1107495"/>
            <a:ext cx="8130960" cy="3780417"/>
          </a:xfrm>
        </p:spPr>
        <p:txBody>
          <a:bodyPr/>
          <a:lstStyle>
            <a:lvl1pPr>
              <a:lnSpc>
                <a:spcPct val="110000"/>
              </a:lnSpc>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3933809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0"/>
            <a:ext cx="8130962" cy="5715000"/>
          </a:xfrm>
          <a:prstGeom prst="rect">
            <a:avLst/>
          </a:prstGeom>
          <a:ln>
            <a:noFill/>
          </a:ln>
        </p:spPr>
        <p:txBody>
          <a:bodyPr bIns="0" anchor="ctr">
            <a:noAutofit/>
          </a:bodyPr>
          <a:lstStyle>
            <a:lvl1pPr algn="ctr">
              <a:defRPr sz="3600" b="0" kern="1200" spc="-150">
                <a:solidFill>
                  <a:srgbClr val="232325"/>
                </a:solidFill>
              </a:defRPr>
            </a:lvl1pPr>
          </a:lstStyle>
          <a:p>
            <a:r>
              <a:rPr lang="en-US" dirty="0" smtClean="0"/>
              <a:t>Single thought white.</a:t>
            </a:r>
            <a:endParaRPr lang="en-US" dirty="0"/>
          </a:p>
        </p:txBody>
      </p:sp>
    </p:spTree>
    <p:extLst>
      <p:ext uri="{BB962C8B-B14F-4D97-AF65-F5344CB8AC3E}">
        <p14:creationId xmlns:p14="http://schemas.microsoft.com/office/powerpoint/2010/main" val="502110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w/ header">
    <p:bg>
      <p:bgPr>
        <a:solidFill>
          <a:schemeClr val="bg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latin typeface="HUGE Avant Garde Bold"/>
                <a:cs typeface="HUGE Avant Garde Bold"/>
              </a:defRPr>
            </a:lvl1pPr>
          </a:lstStyle>
          <a:p>
            <a:pPr lvl="0"/>
            <a:r>
              <a:rPr lang="en-US" dirty="0" smtClean="0"/>
              <a:t>Single thought white.</a:t>
            </a:r>
            <a:endParaRPr lang="en-US" dirty="0"/>
          </a:p>
        </p:txBody>
      </p:sp>
      <p:sp>
        <p:nvSpPr>
          <p:cNvPr id="8"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chemeClr val="accent1">
                    <a:lumMod val="75000"/>
                  </a:schemeClr>
                </a:solidFill>
                <a:latin typeface="Copernicus-BookItalic"/>
                <a:cs typeface="Copernicus-BookItalic"/>
              </a:defRPr>
            </a:lvl1pPr>
          </a:lstStyle>
          <a:p>
            <a:pPr lvl="0"/>
            <a:r>
              <a:rPr lang="en-US" dirty="0" smtClean="0"/>
              <a:t>Single thought with header:</a:t>
            </a:r>
            <a:endParaRPr lang="en-US" dirty="0"/>
          </a:p>
        </p:txBody>
      </p:sp>
    </p:spTree>
    <p:extLst>
      <p:ext uri="{BB962C8B-B14F-4D97-AF65-F5344CB8AC3E}">
        <p14:creationId xmlns:p14="http://schemas.microsoft.com/office/powerpoint/2010/main" val="150277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w/ sub-copy">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1343980"/>
            <a:ext cx="8597113" cy="1824854"/>
          </a:xfrm>
          <a:prstGeom prst="rect">
            <a:avLst/>
          </a:prstGeom>
          <a:ln>
            <a:noFill/>
          </a:ln>
        </p:spPr>
        <p:txBody>
          <a:bodyPr anchor="b">
            <a:noAutofit/>
          </a:bodyPr>
          <a:lstStyle>
            <a:lvl1pPr algn="l">
              <a:defRPr sz="3600" b="0" kern="1200" spc="-150">
                <a:solidFill>
                  <a:srgbClr val="232325"/>
                </a:solidFill>
              </a:defRPr>
            </a:lvl1pPr>
          </a:lstStyle>
          <a:p>
            <a:r>
              <a:rPr lang="en-US" dirty="0" smtClean="0"/>
              <a:t>Single thought white.</a:t>
            </a:r>
            <a:endParaRPr lang="en-US" dirty="0"/>
          </a:p>
        </p:txBody>
      </p:sp>
      <p:sp>
        <p:nvSpPr>
          <p:cNvPr id="6"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lnSpc>
                <a:spcPct val="110000"/>
              </a:lnSpc>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34891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 dark">
    <p:bg>
      <p:bgPr>
        <a:solidFill>
          <a:srgbClr val="23232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chemeClr val="bg1"/>
                </a:solidFill>
              </a:defRPr>
            </a:lvl1pPr>
          </a:lstStyle>
          <a:p>
            <a:r>
              <a:rPr lang="en-US" dirty="0" smtClean="0"/>
              <a:t>Single thought dark.</a:t>
            </a:r>
            <a:endParaRPr lang="en-US" dirty="0"/>
          </a:p>
        </p:txBody>
      </p:sp>
    </p:spTree>
    <p:extLst>
      <p:ext uri="{BB962C8B-B14F-4D97-AF65-F5344CB8AC3E}">
        <p14:creationId xmlns:p14="http://schemas.microsoft.com/office/powerpoint/2010/main" val="3968663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w/ header - dark">
    <p:bg>
      <p:bgPr>
        <a:solidFill>
          <a:srgbClr val="2323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chemeClr val="accent1">
                    <a:lumMod val="75000"/>
                  </a:schemeClr>
                </a:solidFill>
                <a:latin typeface="Copernicus-BookItalic"/>
                <a:cs typeface="Copernicus-BookItalic"/>
              </a:defRPr>
            </a:lvl1pPr>
          </a:lstStyle>
          <a:p>
            <a:pPr lvl="0"/>
            <a:r>
              <a:rPr lang="en-US" dirty="0" smtClean="0"/>
              <a:t>Single thought with header:</a:t>
            </a:r>
            <a:endParaRPr lang="en-US" dirty="0"/>
          </a:p>
        </p:txBody>
      </p:sp>
      <p:sp>
        <p:nvSpPr>
          <p:cNvPr id="7"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solidFill>
                  <a:srgbClr val="FFFFFF"/>
                </a:solidFill>
                <a:latin typeface="HUGE Avant Garde Bold"/>
                <a:cs typeface="HUGE Avant Garde Bold"/>
              </a:defRPr>
            </a:lvl1pPr>
          </a:lstStyle>
          <a:p>
            <a:pPr lvl="0"/>
            <a:r>
              <a:rPr lang="en-US" dirty="0" smtClean="0"/>
              <a:t>Single thought dark.</a:t>
            </a:r>
            <a:endParaRPr lang="en-US" dirty="0"/>
          </a:p>
        </p:txBody>
      </p:sp>
    </p:spTree>
    <p:extLst>
      <p:ext uri="{BB962C8B-B14F-4D97-AF65-F5344CB8AC3E}">
        <p14:creationId xmlns:p14="http://schemas.microsoft.com/office/powerpoint/2010/main" val="114306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6520" y="389294"/>
            <a:ext cx="8180280" cy="952500"/>
          </a:xfrm>
          <a:prstGeom prst="rect">
            <a:avLst/>
          </a:prstGeom>
        </p:spPr>
        <p:txBody>
          <a:bodyPr vert="horz" lIns="91440" tIns="45720" rIns="9144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06520" y="1054876"/>
            <a:ext cx="8180280" cy="3771900"/>
          </a:xfrm>
          <a:prstGeom prst="rect">
            <a:avLst/>
          </a:prstGeom>
        </p:spPr>
        <p:txBody>
          <a:bodyPr vert="horz" lIns="91440" tIns="0" rIns="91440" bIns="0" rtlCol="0">
            <a:noAutofit/>
          </a:bodyPr>
          <a:lstStyle/>
          <a:p>
            <a:pPr lvl="0"/>
            <a:r>
              <a:rPr lang="en-US" dirty="0" smtClean="0"/>
              <a:t>Click to edit Master text styles</a:t>
            </a:r>
          </a:p>
          <a:p>
            <a:pPr lvl="0"/>
            <a:endParaRPr lang="en-US" dirty="0" smtClean="0"/>
          </a:p>
        </p:txBody>
      </p:sp>
      <p:sp>
        <p:nvSpPr>
          <p:cNvPr id="4" name="Slide Number Placeholder 3"/>
          <p:cNvSpPr>
            <a:spLocks noGrp="1"/>
          </p:cNvSpPr>
          <p:nvPr>
            <p:ph type="sldNum" sz="quarter" idx="4"/>
          </p:nvPr>
        </p:nvSpPr>
        <p:spPr>
          <a:xfrm>
            <a:off x="506520" y="518651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a:p>
        </p:txBody>
      </p:sp>
    </p:spTree>
    <p:extLst>
      <p:ext uri="{BB962C8B-B14F-4D97-AF65-F5344CB8AC3E}">
        <p14:creationId xmlns:p14="http://schemas.microsoft.com/office/powerpoint/2010/main" val="237443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0"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9" r:id="rId27"/>
    <p:sldLayoutId id="2147483691" r:id="rId28"/>
  </p:sldLayoutIdLst>
  <p:hf hdr="0" ftr="0" dt="0"/>
  <p:txStyles>
    <p:title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p:titleStyle>
    <p:bodyStyle>
      <a:lvl1pPr marL="0" indent="0" algn="l" defTabSz="457200" rtl="0" eaLnBrk="1" latinLnBrk="0" hangingPunct="1">
        <a:lnSpc>
          <a:spcPct val="110000"/>
        </a:lnSpc>
        <a:spcBef>
          <a:spcPts val="0"/>
        </a:spcBef>
        <a:spcAft>
          <a:spcPts val="800"/>
        </a:spcAft>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f"/><Relationship Id="rId3"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tiff"/><Relationship Id="rId3"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f"/><Relationship Id="rId3"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tiff"/><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tiff"/><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lendingclub.com/info/download-data.a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spc="-135" dirty="0" smtClean="0">
                <a:latin typeface="Copernicus-BookItalic"/>
                <a:ea typeface="ＭＳ Ｐゴシック" charset="0"/>
                <a:cs typeface="Copernicus-BookItalic"/>
              </a:rPr>
              <a:t>Lending Club Micro-Loans</a:t>
            </a:r>
            <a:r>
              <a:rPr lang="en-US" sz="3600" spc="-135" dirty="0" smtClean="0">
                <a:latin typeface="Copernicus-BookItalic"/>
                <a:ea typeface="ＭＳ Ｐゴシック" charset="0"/>
                <a:cs typeface="Copernicus-BookItalic"/>
              </a:rPr>
              <a:t>:</a:t>
            </a:r>
            <a:r>
              <a:rPr lang="en-US" sz="3600" spc="-135" dirty="0" smtClean="0">
                <a:latin typeface="Copernicus-BookItalic"/>
                <a:ea typeface="ＭＳ Ｐゴシック" charset="0"/>
                <a:cs typeface="Copernicus-BookItalic"/>
              </a:rPr>
              <a:t/>
            </a:r>
            <a:br>
              <a:rPr lang="en-US" sz="3600" spc="-135" dirty="0" smtClean="0">
                <a:latin typeface="Copernicus-BookItalic"/>
                <a:ea typeface="ＭＳ Ｐゴシック" charset="0"/>
                <a:cs typeface="Copernicus-BookItalic"/>
              </a:rPr>
            </a:br>
            <a:r>
              <a:rPr lang="en-US" sz="3600" spc="-135" dirty="0" smtClean="0">
                <a:latin typeface="HUGE Avant Garde" charset="0"/>
                <a:ea typeface="HUGE Avant Garde" charset="0"/>
                <a:cs typeface="HUGE Avant Garde" charset="0"/>
              </a:rPr>
              <a:t>Predicting Loan Defaults </a:t>
            </a:r>
            <a:br>
              <a:rPr lang="en-US" sz="3600" spc="-135" dirty="0" smtClean="0">
                <a:latin typeface="HUGE Avant Garde" charset="0"/>
                <a:ea typeface="HUGE Avant Garde" charset="0"/>
                <a:cs typeface="HUGE Avant Garde" charset="0"/>
              </a:rPr>
            </a:br>
            <a:r>
              <a:rPr lang="en-US" sz="3600" spc="-135" dirty="0" smtClean="0">
                <a:latin typeface="HUGE Avant Garde" charset="0"/>
                <a:ea typeface="HUGE Avant Garde" charset="0"/>
                <a:cs typeface="HUGE Avant Garde" charset="0"/>
              </a:rPr>
              <a:t>via Machine Learning</a:t>
            </a:r>
            <a:r>
              <a:rPr lang="en-US" sz="3600" spc="-135" dirty="0" smtClean="0">
                <a:latin typeface="HUGE Avant Garde" charset="0"/>
                <a:ea typeface="HUGE Avant Garde" charset="0"/>
                <a:cs typeface="HUGE Avant Garde" charset="0"/>
              </a:rPr>
              <a:t>.</a:t>
            </a:r>
            <a:endParaRPr lang="en-US" sz="3600" spc="-135" dirty="0">
              <a:latin typeface="HUGE Avant Garde" charset="0"/>
              <a:ea typeface="HUGE Avant Garde" charset="0"/>
              <a:cs typeface="HUGE Avant Garde" charset="0"/>
            </a:endParaRPr>
          </a:p>
        </p:txBody>
      </p:sp>
      <p:sp>
        <p:nvSpPr>
          <p:cNvPr id="3" name="Subtitle 2"/>
          <p:cNvSpPr>
            <a:spLocks noGrp="1"/>
          </p:cNvSpPr>
          <p:nvPr>
            <p:ph type="subTitle" idx="1"/>
          </p:nvPr>
        </p:nvSpPr>
        <p:spPr/>
        <p:txBody>
          <a:bodyPr anchor="b">
            <a:normAutofit/>
          </a:bodyPr>
          <a:lstStyle/>
          <a:p>
            <a:r>
              <a:rPr lang="en-US" sz="1500" dirty="0" smtClean="0">
                <a:latin typeface="HUGE Avant Garde" charset="0"/>
                <a:ea typeface="HUGE Avant Garde" charset="0"/>
                <a:cs typeface="HUGE Avant Garde" charset="0"/>
              </a:rPr>
              <a:t>Michael Halpert</a:t>
            </a:r>
            <a:br>
              <a:rPr lang="en-US" sz="1500" dirty="0" smtClean="0">
                <a:latin typeface="HUGE Avant Garde" charset="0"/>
                <a:ea typeface="HUGE Avant Garde" charset="0"/>
                <a:cs typeface="HUGE Avant Garde" charset="0"/>
              </a:rPr>
            </a:br>
            <a:r>
              <a:rPr lang="en-US" sz="1500" dirty="0" smtClean="0">
                <a:latin typeface="HUGE Avant Garde" charset="0"/>
                <a:ea typeface="HUGE Avant Garde" charset="0"/>
                <a:cs typeface="HUGE Avant Garde" charset="0"/>
              </a:rPr>
              <a:t>5.28.17</a:t>
            </a:r>
            <a:br>
              <a:rPr lang="en-US" sz="1500" dirty="0" smtClean="0">
                <a:latin typeface="HUGE Avant Garde" charset="0"/>
                <a:ea typeface="HUGE Avant Garde" charset="0"/>
                <a:cs typeface="HUGE Avant Garde" charset="0"/>
              </a:rPr>
            </a:br>
            <a:r>
              <a:rPr lang="en-US" sz="1500" dirty="0" smtClean="0">
                <a:latin typeface="HUGE Avant Garde" charset="0"/>
                <a:ea typeface="HUGE Avant Garde" charset="0"/>
                <a:cs typeface="HUGE Avant Garde" charset="0"/>
              </a:rPr>
              <a:t>Springboard Capstone Project</a:t>
            </a:r>
            <a:endParaRPr lang="en-US" sz="1500" dirty="0">
              <a:latin typeface="HUGE Avant Garde" charset="0"/>
              <a:ea typeface="HUGE Avant Garde" charset="0"/>
              <a:cs typeface="HUGE Avant Garde" charset="0"/>
            </a:endParaRPr>
          </a:p>
        </p:txBody>
      </p:sp>
    </p:spTree>
    <p:extLst>
      <p:ext uri="{BB962C8B-B14F-4D97-AF65-F5344CB8AC3E}">
        <p14:creationId xmlns:p14="http://schemas.microsoft.com/office/powerpoint/2010/main" val="2088009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Cleaning the Data:</a:t>
            </a:r>
            <a:endParaRPr lang="en-US" dirty="0"/>
          </a:p>
        </p:txBody>
      </p:sp>
      <p:sp>
        <p:nvSpPr>
          <p:cNvPr id="4" name="Text Placeholder 3"/>
          <p:cNvSpPr>
            <a:spLocks noGrp="1"/>
          </p:cNvSpPr>
          <p:nvPr>
            <p:ph type="body" sz="quarter" idx="10"/>
          </p:nvPr>
        </p:nvSpPr>
        <p:spPr/>
        <p:txBody>
          <a:bodyPr/>
          <a:lstStyle/>
          <a:p>
            <a:r>
              <a:rPr lang="en-US" sz="1400" dirty="0"/>
              <a:t>While the Lending Club data is detailed, it is slightly messy and requires quite a bit of </a:t>
            </a:r>
            <a:r>
              <a:rPr lang="en-US" sz="1400" dirty="0" smtClean="0"/>
              <a:t>cleaning:</a:t>
            </a:r>
          </a:p>
          <a:p>
            <a:pPr marL="171450" indent="-171450">
              <a:buFont typeface="Arial" charset="0"/>
              <a:buChar char="•"/>
            </a:pPr>
            <a:r>
              <a:rPr lang="en-US" sz="1400" dirty="0" smtClean="0"/>
              <a:t>There </a:t>
            </a:r>
            <a:r>
              <a:rPr lang="en-US" sz="1400" dirty="0"/>
              <a:t>are a number of loans that have not </a:t>
            </a:r>
            <a:r>
              <a:rPr lang="en-US" sz="1400" dirty="0" smtClean="0"/>
              <a:t>matured, and we </a:t>
            </a:r>
            <a:r>
              <a:rPr lang="en-US" sz="1400" dirty="0"/>
              <a:t>are only interested in early vintage loans that have either been fully repaid or defaulted</a:t>
            </a:r>
            <a:r>
              <a:rPr lang="en-US" sz="1400" dirty="0" smtClean="0"/>
              <a:t>.</a:t>
            </a:r>
          </a:p>
          <a:p>
            <a:pPr marL="171450" indent="-171450">
              <a:buFont typeface="Arial" charset="0"/>
              <a:buChar char="•"/>
            </a:pPr>
            <a:r>
              <a:rPr lang="en-US" sz="1400" dirty="0" smtClean="0"/>
              <a:t>Many </a:t>
            </a:r>
            <a:r>
              <a:rPr lang="en-US" sz="1400" dirty="0"/>
              <a:t>of the fields feature text which R interprets as a string instead of a numeric or factor</a:t>
            </a:r>
            <a:r>
              <a:rPr lang="en-US" sz="1400" dirty="0" smtClean="0"/>
              <a:t>.</a:t>
            </a:r>
          </a:p>
          <a:p>
            <a:pPr marL="171450" indent="-171450">
              <a:buFont typeface="Arial" charset="0"/>
              <a:buChar char="•"/>
            </a:pPr>
            <a:r>
              <a:rPr lang="en-US" sz="1400" dirty="0" smtClean="0"/>
              <a:t>The </a:t>
            </a:r>
            <a:r>
              <a:rPr lang="en-US" sz="1400" dirty="0"/>
              <a:t>data set features a number of empty columns, NA's and other columns where a null result is a 0.  These need to be normalized. </a:t>
            </a:r>
          </a:p>
          <a:p>
            <a:pPr marL="171450" indent="-171450">
              <a:buFont typeface="Arial" charset="0"/>
              <a:buChar char="•"/>
            </a:pPr>
            <a:r>
              <a:rPr lang="en-US" sz="1400" dirty="0" smtClean="0"/>
              <a:t>There </a:t>
            </a:r>
            <a:r>
              <a:rPr lang="en-US" sz="1400" dirty="0"/>
              <a:t>are a number of features where the factors have too many levels.  In many of the outputs, our need is to find a binary yes/no output. </a:t>
            </a:r>
            <a:endParaRPr lang="en-US" sz="1400" dirty="0" smtClean="0"/>
          </a:p>
          <a:p>
            <a:pPr marL="171450" indent="-171450">
              <a:buFont typeface="Arial" charset="0"/>
              <a:buChar char="•"/>
            </a:pPr>
            <a:r>
              <a:rPr lang="en-US" sz="1400" dirty="0" smtClean="0"/>
              <a:t>The data set </a:t>
            </a:r>
            <a:r>
              <a:rPr lang="en-US" sz="1400" dirty="0"/>
              <a:t>also features </a:t>
            </a:r>
            <a:r>
              <a:rPr lang="en-US" sz="1400" dirty="0" smtClean="0"/>
              <a:t>extraneous </a:t>
            </a:r>
            <a:r>
              <a:rPr lang="en-US" sz="1400" dirty="0"/>
              <a:t>loan outcome fields that are heavily correlated to the loan outcome.  We are only interested in working with data features that we would have when a new loan is </a:t>
            </a:r>
            <a:r>
              <a:rPr lang="en-US" sz="1400" dirty="0" smtClean="0"/>
              <a:t>published.</a:t>
            </a:r>
            <a:endParaRPr lang="en-US" sz="1400" dirty="0"/>
          </a:p>
        </p:txBody>
      </p:sp>
    </p:spTree>
    <p:extLst>
      <p:ext uri="{BB962C8B-B14F-4D97-AF65-F5344CB8AC3E}">
        <p14:creationId xmlns:p14="http://schemas.microsoft.com/office/powerpoint/2010/main" val="57339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Most Important Variables:</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1258553434"/>
              </p:ext>
            </p:extLst>
          </p:nvPr>
        </p:nvGraphicFramePr>
        <p:xfrm>
          <a:off x="636103" y="807451"/>
          <a:ext cx="7505141" cy="4693920"/>
        </p:xfrm>
        <a:graphic>
          <a:graphicData uri="http://schemas.openxmlformats.org/drawingml/2006/table">
            <a:tbl>
              <a:tblPr firstRow="1" bandRow="1">
                <a:tableStyleId>{9D7B26C5-4107-4FEC-AEDC-1716B250A1EF}</a:tableStyleId>
              </a:tblPr>
              <a:tblGrid>
                <a:gridCol w="1864325"/>
                <a:gridCol w="5640816"/>
              </a:tblGrid>
              <a:tr h="196810">
                <a:tc>
                  <a:txBody>
                    <a:bodyPr/>
                    <a:lstStyle/>
                    <a:p>
                      <a:r>
                        <a:rPr lang="en-US" sz="800" dirty="0" smtClean="0">
                          <a:latin typeface="Copernicus Book" charset="0"/>
                          <a:ea typeface="Copernicus Book" charset="0"/>
                          <a:cs typeface="Copernicus Book" charset="0"/>
                        </a:rPr>
                        <a:t>Variable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Definition</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Term</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 Length of the loan.  Either 36 or 60 Months </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Int_rate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Rate of interest charged on loan</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Sub_grade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Grade of the loan that is assigned by lending club.  This is tied to the interest rate on the loan.</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Emp_length</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long has the borrower been employed with their current employer.</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Home_ownership</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The borrowers housing is either fully owned, mortgaged, rented or they have another arrangement.</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Verification_status</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Have the details of the loan, employment and income been verified by lending club.</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purpose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What is the loan being used for?</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DTI</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Debt to Income.  What is the borrowers total debt burden as reported by the credit bureau. </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Delinq_2years</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Debt to Income.  What is the borrowers total debt burden as reported by the credit bureau. </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fico_range_high</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The high end of the reported FICO credit score of the borrower.</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inq_last_6mths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credit inquiries has the borrower had on their credit file over the last 6 months. </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mths_since_last_delinq</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months has it been since the last delinquency on the borrowers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mths_since_last_record</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months has it been since the last record on the borrowers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open_acc</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open credit accounts a borrower has on their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pub_rec</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The number of public records a borrower has on their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revol_bal</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 How much debt does the borrower currently posses.</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revol_util</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What is the proportion of credit utilized by the borrower.</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total_acc</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Number of credit accounts that a borrower has open on their credit file.</a:t>
                      </a:r>
                      <a:endParaRPr lang="en-US" sz="800" dirty="0">
                        <a:latin typeface="Copernicus Book" charset="0"/>
                        <a:ea typeface="Copernicus Book" charset="0"/>
                        <a:cs typeface="Copernicus Book" charset="0"/>
                      </a:endParaRPr>
                    </a:p>
                  </a:txBody>
                  <a:tcPr/>
                </a:tc>
              </a:tr>
              <a:tr h="192480">
                <a:tc>
                  <a:txBody>
                    <a:bodyPr/>
                    <a:lstStyle/>
                    <a:p>
                      <a:r>
                        <a:rPr lang="en-US" sz="800" dirty="0" err="1" smtClean="0">
                          <a:latin typeface="Copernicus Book" charset="0"/>
                          <a:ea typeface="Copernicus Book" charset="0"/>
                          <a:cs typeface="Copernicus Book" charset="0"/>
                        </a:rPr>
                        <a:t>pub_rec_bankruptcies</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Number of times a borrower has declared bankruptcy.</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dti_lc</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Debt burden of monthly lending club installment payments relative to a borrowers income.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loan_status</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Was the loan repaid, or did the borrower default.</a:t>
                      </a:r>
                      <a:endParaRPr lang="en-US" sz="800" dirty="0">
                        <a:latin typeface="Copernicus Book" charset="0"/>
                        <a:ea typeface="Copernicus Book" charset="0"/>
                        <a:cs typeface="Copernicus Book" charset="0"/>
                      </a:endParaRPr>
                    </a:p>
                  </a:txBody>
                  <a:tcPr/>
                </a:tc>
              </a:tr>
            </a:tbl>
          </a:graphicData>
        </a:graphic>
      </p:graphicFrame>
    </p:spTree>
    <p:extLst>
      <p:ext uri="{BB962C8B-B14F-4D97-AF65-F5344CB8AC3E}">
        <p14:creationId xmlns:p14="http://schemas.microsoft.com/office/powerpoint/2010/main" val="1128342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14</a:t>
            </a:fld>
            <a:endParaRPr lang="en-US" dirty="0"/>
          </a:p>
        </p:txBody>
      </p:sp>
      <p:sp>
        <p:nvSpPr>
          <p:cNvPr id="3" name="Title 2"/>
          <p:cNvSpPr>
            <a:spLocks noGrp="1"/>
          </p:cNvSpPr>
          <p:nvPr>
            <p:ph type="title"/>
          </p:nvPr>
        </p:nvSpPr>
        <p:spPr/>
        <p:txBody>
          <a:bodyPr/>
          <a:lstStyle/>
          <a:p>
            <a:r>
              <a:rPr lang="en-US" dirty="0" smtClean="0"/>
              <a:t>Only 15.1% of all loans default. </a:t>
            </a:r>
            <a:endParaRPr lang="en-US" dirty="0"/>
          </a:p>
        </p:txBody>
      </p:sp>
      <p:pic>
        <p:nvPicPr>
          <p:cNvPr id="5" name="Picture 4"/>
          <p:cNvPicPr>
            <a:picLocks noChangeAspect="1"/>
          </p:cNvPicPr>
          <p:nvPr/>
        </p:nvPicPr>
        <p:blipFill>
          <a:blip r:embed="rId2"/>
          <a:stretch>
            <a:fillRect/>
          </a:stretch>
        </p:blipFill>
        <p:spPr>
          <a:xfrm>
            <a:off x="1351723" y="1373729"/>
            <a:ext cx="6029739" cy="3725517"/>
          </a:xfrm>
          <a:prstGeom prst="rect">
            <a:avLst/>
          </a:prstGeom>
        </p:spPr>
      </p:pic>
    </p:spTree>
    <p:extLst>
      <p:ext uri="{BB962C8B-B14F-4D97-AF65-F5344CB8AC3E}">
        <p14:creationId xmlns:p14="http://schemas.microsoft.com/office/powerpoint/2010/main" val="1999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The rate of default increases by loan grade.</a:t>
            </a:r>
            <a:endParaRPr lang="en-US" sz="3200" dirty="0"/>
          </a:p>
        </p:txBody>
      </p:sp>
      <p:pic>
        <p:nvPicPr>
          <p:cNvPr id="5" name="Picture 4"/>
          <p:cNvPicPr>
            <a:picLocks noChangeAspect="1"/>
          </p:cNvPicPr>
          <p:nvPr/>
        </p:nvPicPr>
        <p:blipFill>
          <a:blip r:embed="rId2"/>
          <a:stretch>
            <a:fillRect/>
          </a:stretch>
        </p:blipFill>
        <p:spPr>
          <a:xfrm>
            <a:off x="1957633" y="1002969"/>
            <a:ext cx="5959804" cy="3682308"/>
          </a:xfrm>
          <a:prstGeom prst="rect">
            <a:avLst/>
          </a:prstGeom>
        </p:spPr>
      </p:pic>
      <p:sp>
        <p:nvSpPr>
          <p:cNvPr id="6" name="Rectangle 5"/>
          <p:cNvSpPr/>
          <p:nvPr/>
        </p:nvSpPr>
        <p:spPr>
          <a:xfrm>
            <a:off x="339399" y="4861550"/>
            <a:ext cx="8459298" cy="738664"/>
          </a:xfrm>
          <a:prstGeom prst="rect">
            <a:avLst/>
          </a:prstGeom>
        </p:spPr>
        <p:txBody>
          <a:bodyPr wrap="square">
            <a:spAutoFit/>
          </a:bodyPr>
          <a:lstStyle/>
          <a:p>
            <a:r>
              <a:rPr lang="en-US" sz="1400" dirty="0">
                <a:latin typeface="Copernicus Book" charset="0"/>
                <a:ea typeface="Copernicus Book" charset="0"/>
                <a:cs typeface="Copernicus Book" charset="0"/>
              </a:rPr>
              <a:t>More interestingly we can see that the rate of default goes up substantially with the grade of the loan.  The A1 loans rarely default, but the G rated loans default almost 1/3 of the time. </a:t>
            </a:r>
          </a:p>
        </p:txBody>
      </p:sp>
    </p:spTree>
    <p:extLst>
      <p:ext uri="{BB962C8B-B14F-4D97-AF65-F5344CB8AC3E}">
        <p14:creationId xmlns:p14="http://schemas.microsoft.com/office/powerpoint/2010/main" val="72393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16</a:t>
            </a:fld>
            <a:endParaRPr lang="en-US" dirty="0"/>
          </a:p>
        </p:txBody>
      </p:sp>
      <p:sp>
        <p:nvSpPr>
          <p:cNvPr id="3" name="Title 2"/>
          <p:cNvSpPr>
            <a:spLocks noGrp="1"/>
          </p:cNvSpPr>
          <p:nvPr>
            <p:ph type="title"/>
          </p:nvPr>
        </p:nvSpPr>
        <p:spPr/>
        <p:txBody>
          <a:bodyPr/>
          <a:lstStyle/>
          <a:p>
            <a:r>
              <a:rPr lang="en-US" sz="3200" dirty="0" smtClean="0"/>
              <a:t>Income levels play a smaller part in loan default.  </a:t>
            </a:r>
            <a:endParaRPr lang="en-US" sz="3200" dirty="0"/>
          </a:p>
        </p:txBody>
      </p:sp>
      <p:pic>
        <p:nvPicPr>
          <p:cNvPr id="5" name="Picture 4"/>
          <p:cNvPicPr>
            <a:picLocks noChangeAspect="1"/>
          </p:cNvPicPr>
          <p:nvPr/>
        </p:nvPicPr>
        <p:blipFill>
          <a:blip r:embed="rId2"/>
          <a:stretch>
            <a:fillRect/>
          </a:stretch>
        </p:blipFill>
        <p:spPr>
          <a:xfrm>
            <a:off x="2040835" y="1158589"/>
            <a:ext cx="5327374" cy="3291556"/>
          </a:xfrm>
          <a:prstGeom prst="rect">
            <a:avLst/>
          </a:prstGeom>
        </p:spPr>
      </p:pic>
      <p:sp>
        <p:nvSpPr>
          <p:cNvPr id="6" name="Rectangle 5"/>
          <p:cNvSpPr/>
          <p:nvPr/>
        </p:nvSpPr>
        <p:spPr>
          <a:xfrm>
            <a:off x="506520" y="4573553"/>
            <a:ext cx="8266419" cy="523220"/>
          </a:xfrm>
          <a:prstGeom prst="rect">
            <a:avLst/>
          </a:prstGeom>
        </p:spPr>
        <p:txBody>
          <a:bodyPr wrap="square">
            <a:spAutoFit/>
          </a:bodyPr>
          <a:lstStyle/>
          <a:p>
            <a:r>
              <a:rPr lang="en-US" sz="1400" dirty="0">
                <a:latin typeface="Copernicus Book" charset="0"/>
                <a:ea typeface="Copernicus Book" charset="0"/>
                <a:cs typeface="Copernicus Book" charset="0"/>
              </a:rPr>
              <a:t>Income does not seem to have a substantial impact on the rate of default.  The rate decreases as incomes approach $40K per year.  Then however it seems to increase </a:t>
            </a:r>
            <a:r>
              <a:rPr lang="en-US" sz="1400" dirty="0" smtClean="0">
                <a:latin typeface="Copernicus Book" charset="0"/>
                <a:ea typeface="Copernicus Book" charset="0"/>
                <a:cs typeface="Copernicus Book" charset="0"/>
              </a:rPr>
              <a:t>again.</a:t>
            </a:r>
            <a:endParaRPr lang="en-US" sz="1400" dirty="0">
              <a:latin typeface="Copernicus Book" charset="0"/>
              <a:ea typeface="Copernicus Book" charset="0"/>
              <a:cs typeface="Copernicus Book" charset="0"/>
            </a:endParaRPr>
          </a:p>
        </p:txBody>
      </p:sp>
    </p:spTree>
    <p:extLst>
      <p:ext uri="{BB962C8B-B14F-4D97-AF65-F5344CB8AC3E}">
        <p14:creationId xmlns:p14="http://schemas.microsoft.com/office/powerpoint/2010/main" val="137869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Post funding debt burden has a larger impact than a debt to income ratio. </a:t>
            </a:r>
            <a:endParaRPr lang="en-US" sz="3200" dirty="0"/>
          </a:p>
        </p:txBody>
      </p:sp>
      <p:pic>
        <p:nvPicPr>
          <p:cNvPr id="5" name="Picture 4"/>
          <p:cNvPicPr>
            <a:picLocks noChangeAspect="1"/>
          </p:cNvPicPr>
          <p:nvPr/>
        </p:nvPicPr>
        <p:blipFill>
          <a:blip r:embed="rId2"/>
          <a:stretch>
            <a:fillRect/>
          </a:stretch>
        </p:blipFill>
        <p:spPr>
          <a:xfrm>
            <a:off x="400015" y="1408964"/>
            <a:ext cx="4268273" cy="2637183"/>
          </a:xfrm>
          <a:prstGeom prst="rect">
            <a:avLst/>
          </a:prstGeom>
        </p:spPr>
      </p:pic>
      <p:pic>
        <p:nvPicPr>
          <p:cNvPr id="6" name="Picture 5"/>
          <p:cNvPicPr>
            <a:picLocks noChangeAspect="1"/>
          </p:cNvPicPr>
          <p:nvPr/>
        </p:nvPicPr>
        <p:blipFill>
          <a:blip r:embed="rId3"/>
          <a:stretch>
            <a:fillRect/>
          </a:stretch>
        </p:blipFill>
        <p:spPr>
          <a:xfrm>
            <a:off x="4668288" y="1409510"/>
            <a:ext cx="4124105" cy="2548107"/>
          </a:xfrm>
          <a:prstGeom prst="rect">
            <a:avLst/>
          </a:prstGeom>
        </p:spPr>
      </p:pic>
      <p:sp>
        <p:nvSpPr>
          <p:cNvPr id="7" name="TextBox 6"/>
          <p:cNvSpPr txBox="1"/>
          <p:nvPr/>
        </p:nvSpPr>
        <p:spPr>
          <a:xfrm>
            <a:off x="352499" y="4134678"/>
            <a:ext cx="8631577" cy="1580322"/>
          </a:xfrm>
          <a:prstGeom prst="rect">
            <a:avLst/>
          </a:prstGeom>
          <a:noFill/>
        </p:spPr>
        <p:txBody>
          <a:bodyPr wrap="square" tIns="0" bIns="0" rtlCol="0">
            <a:noAutofit/>
          </a:bodyPr>
          <a:lstStyle/>
          <a:p>
            <a:pPr>
              <a:spcAft>
                <a:spcPts val="800"/>
              </a:spcAft>
            </a:pPr>
            <a:r>
              <a:rPr lang="en-US" sz="1200" dirty="0">
                <a:solidFill>
                  <a:srgbClr val="232325"/>
                </a:solidFill>
                <a:latin typeface="Copernicus-Book"/>
                <a:cs typeface="Copernicus-Book"/>
              </a:rPr>
              <a:t>The rate of default does not seem to be highly impacted by Debt-to-Income as reported by the credit </a:t>
            </a:r>
            <a:r>
              <a:rPr lang="en-US" sz="1200" dirty="0" smtClean="0">
                <a:solidFill>
                  <a:srgbClr val="232325"/>
                </a:solidFill>
                <a:latin typeface="Copernicus-Book"/>
                <a:cs typeface="Copernicus-Book"/>
              </a:rPr>
              <a:t>bureaus.  </a:t>
            </a:r>
            <a:r>
              <a:rPr lang="en-US" sz="1200" dirty="0">
                <a:solidFill>
                  <a:srgbClr val="232325"/>
                </a:solidFill>
                <a:latin typeface="Copernicus-Book"/>
                <a:cs typeface="Copernicus-Book"/>
              </a:rPr>
              <a:t>The variance seems quite small, although steadily increasing as people carry more debt.  This does not seem entirely logical. It is likely more important to asses </a:t>
            </a:r>
            <a:r>
              <a:rPr lang="en-US" sz="1200" dirty="0" smtClean="0">
                <a:solidFill>
                  <a:srgbClr val="232325"/>
                </a:solidFill>
                <a:latin typeface="Copernicus-Book"/>
                <a:cs typeface="Copernicus-Book"/>
              </a:rPr>
              <a:t>their </a:t>
            </a:r>
            <a:r>
              <a:rPr lang="en-US" sz="1200" dirty="0">
                <a:solidFill>
                  <a:srgbClr val="232325"/>
                </a:solidFill>
                <a:latin typeface="Copernicus-Book"/>
                <a:cs typeface="Copernicus-Book"/>
              </a:rPr>
              <a:t>debt levels after a loan is received. </a:t>
            </a:r>
            <a:endParaRPr lang="en-US" sz="1200" dirty="0" smtClean="0">
              <a:solidFill>
                <a:srgbClr val="232325"/>
              </a:solidFill>
              <a:latin typeface="Copernicus-Book"/>
              <a:cs typeface="Copernicus-Book"/>
            </a:endParaRPr>
          </a:p>
          <a:p>
            <a:pPr>
              <a:spcAft>
                <a:spcPts val="800"/>
              </a:spcAft>
            </a:pPr>
            <a:r>
              <a:rPr lang="en-US" sz="1200" dirty="0">
                <a:solidFill>
                  <a:srgbClr val="232325"/>
                </a:solidFill>
                <a:latin typeface="Copernicus-Book"/>
                <a:cs typeface="Copernicus-Book"/>
              </a:rPr>
              <a:t>Debt burden seems to have a substantial impact on repayment.  People whose post-funding debt burden is over 40% seem to default on loans nearly 50% of the time.  If their debt burden is 50% for a lending club loan, it is unlikely that they will be able to keep up with other basic expenses such as housing, car and food payments.</a:t>
            </a:r>
            <a:endParaRPr lang="en-US" sz="1200" dirty="0">
              <a:solidFill>
                <a:srgbClr val="232325"/>
              </a:solidFill>
              <a:latin typeface="Copernicus-Book"/>
              <a:cs typeface="Copernicus-Book"/>
            </a:endParaRPr>
          </a:p>
        </p:txBody>
      </p:sp>
    </p:spTree>
    <p:extLst>
      <p:ext uri="{BB962C8B-B14F-4D97-AF65-F5344CB8AC3E}">
        <p14:creationId xmlns:p14="http://schemas.microsoft.com/office/powerpoint/2010/main" val="127826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Lower credit score applicants are clearly more risky. </a:t>
            </a:r>
            <a:endParaRPr lang="en-US" dirty="0"/>
          </a:p>
        </p:txBody>
      </p:sp>
      <p:pic>
        <p:nvPicPr>
          <p:cNvPr id="5" name="Picture 4"/>
          <p:cNvPicPr>
            <a:picLocks noChangeAspect="1"/>
          </p:cNvPicPr>
          <p:nvPr/>
        </p:nvPicPr>
        <p:blipFill>
          <a:blip r:embed="rId2"/>
          <a:stretch>
            <a:fillRect/>
          </a:stretch>
        </p:blipFill>
        <p:spPr>
          <a:xfrm>
            <a:off x="1762539" y="1470991"/>
            <a:ext cx="5314659" cy="3283700"/>
          </a:xfrm>
          <a:prstGeom prst="rect">
            <a:avLst/>
          </a:prstGeom>
        </p:spPr>
      </p:pic>
      <p:sp>
        <p:nvSpPr>
          <p:cNvPr id="6" name="Rectangle 5"/>
          <p:cNvSpPr/>
          <p:nvPr/>
        </p:nvSpPr>
        <p:spPr>
          <a:xfrm>
            <a:off x="175952" y="4873962"/>
            <a:ext cx="8786191" cy="738664"/>
          </a:xfrm>
          <a:prstGeom prst="rect">
            <a:avLst/>
          </a:prstGeom>
        </p:spPr>
        <p:txBody>
          <a:bodyPr wrap="square">
            <a:spAutoFit/>
          </a:bodyPr>
          <a:lstStyle/>
          <a:p>
            <a:r>
              <a:rPr lang="en-US" sz="1400" dirty="0">
                <a:latin typeface="Copernicus Book" charset="0"/>
                <a:ea typeface="Copernicus Book" charset="0"/>
                <a:cs typeface="Copernicus Book" charset="0"/>
              </a:rPr>
              <a:t>It appears that defaults are highly influenced by FICO credit scores.  Lower scores seems to have a much higher </a:t>
            </a:r>
            <a:r>
              <a:rPr lang="en-US" sz="1400" dirty="0" smtClean="0">
                <a:latin typeface="Copernicus Book" charset="0"/>
                <a:ea typeface="Copernicus Book" charset="0"/>
                <a:cs typeface="Copernicus Book" charset="0"/>
              </a:rPr>
              <a:t>likelihood </a:t>
            </a:r>
            <a:r>
              <a:rPr lang="en-US" sz="1400" dirty="0">
                <a:latin typeface="Copernicus Book" charset="0"/>
                <a:ea typeface="Copernicus Book" charset="0"/>
                <a:cs typeface="Copernicus Book" charset="0"/>
              </a:rPr>
              <a:t>of default.  It appears that investing in loans below a score of 640 is highly risky.</a:t>
            </a:r>
          </a:p>
        </p:txBody>
      </p:sp>
    </p:spTree>
    <p:extLst>
      <p:ext uri="{BB962C8B-B14F-4D97-AF65-F5344CB8AC3E}">
        <p14:creationId xmlns:p14="http://schemas.microsoft.com/office/powerpoint/2010/main" val="992937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19</a:t>
            </a:fld>
            <a:endParaRPr lang="en-US" dirty="0"/>
          </a:p>
        </p:txBody>
      </p:sp>
      <p:sp>
        <p:nvSpPr>
          <p:cNvPr id="3" name="Title 2"/>
          <p:cNvSpPr>
            <a:spLocks noGrp="1"/>
          </p:cNvSpPr>
          <p:nvPr>
            <p:ph type="title"/>
          </p:nvPr>
        </p:nvSpPr>
        <p:spPr/>
        <p:txBody>
          <a:bodyPr/>
          <a:lstStyle/>
          <a:p>
            <a:r>
              <a:rPr lang="en-US" sz="3200" dirty="0" smtClean="0"/>
              <a:t>While few borrowers have multiple delinquencies, they show risk increase.</a:t>
            </a:r>
            <a:endParaRPr lang="en-US" sz="3200" dirty="0"/>
          </a:p>
        </p:txBody>
      </p:sp>
      <p:pic>
        <p:nvPicPr>
          <p:cNvPr id="5" name="Picture 4"/>
          <p:cNvPicPr>
            <a:picLocks noChangeAspect="1"/>
          </p:cNvPicPr>
          <p:nvPr/>
        </p:nvPicPr>
        <p:blipFill>
          <a:blip r:embed="rId2"/>
          <a:stretch>
            <a:fillRect/>
          </a:stretch>
        </p:blipFill>
        <p:spPr>
          <a:xfrm>
            <a:off x="248839" y="1501907"/>
            <a:ext cx="3617843" cy="2235310"/>
          </a:xfrm>
          <a:prstGeom prst="rect">
            <a:avLst/>
          </a:prstGeom>
        </p:spPr>
      </p:pic>
      <p:pic>
        <p:nvPicPr>
          <p:cNvPr id="6" name="Picture 5"/>
          <p:cNvPicPr>
            <a:picLocks noChangeAspect="1"/>
          </p:cNvPicPr>
          <p:nvPr/>
        </p:nvPicPr>
        <p:blipFill>
          <a:blip r:embed="rId3"/>
          <a:stretch>
            <a:fillRect/>
          </a:stretch>
        </p:blipFill>
        <p:spPr>
          <a:xfrm>
            <a:off x="4287467" y="1397631"/>
            <a:ext cx="3955385" cy="2443863"/>
          </a:xfrm>
          <a:prstGeom prst="rect">
            <a:avLst/>
          </a:prstGeom>
        </p:spPr>
      </p:pic>
      <p:sp>
        <p:nvSpPr>
          <p:cNvPr id="7" name="Rectangle 6"/>
          <p:cNvSpPr/>
          <p:nvPr/>
        </p:nvSpPr>
        <p:spPr>
          <a:xfrm>
            <a:off x="248839" y="3959393"/>
            <a:ext cx="8640417" cy="1169551"/>
          </a:xfrm>
          <a:prstGeom prst="rect">
            <a:avLst/>
          </a:prstGeom>
        </p:spPr>
        <p:txBody>
          <a:bodyPr wrap="square">
            <a:spAutoFit/>
          </a:bodyPr>
          <a:lstStyle/>
          <a:p>
            <a:r>
              <a:rPr lang="en-US" sz="1400" dirty="0">
                <a:latin typeface="Copernicus Book" charset="0"/>
                <a:ea typeface="Copernicus Book" charset="0"/>
                <a:cs typeface="Copernicus Book" charset="0"/>
              </a:rPr>
              <a:t>It appears that having a delinquency in the last 2 years does have an impact on the rate of default.  If borrowers have 0 defaults, they are .2% more likely to repay their loan.  Having between 1 and 4 defaults in the previous 2 years seems to increase the rate of default at a linear rate. However, having over 5 defaults gets into the outlier territory and does not seem to have enough data to display any trends.</a:t>
            </a:r>
          </a:p>
        </p:txBody>
      </p:sp>
    </p:spTree>
    <p:extLst>
      <p:ext uri="{BB962C8B-B14F-4D97-AF65-F5344CB8AC3E}">
        <p14:creationId xmlns:p14="http://schemas.microsoft.com/office/powerpoint/2010/main" val="71659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Models </a:t>
            </a:r>
            <a:br>
              <a:rPr lang="en-US" dirty="0" smtClean="0"/>
            </a:br>
            <a:r>
              <a:rPr lang="en-US" dirty="0" smtClean="0"/>
              <a:t>to Predict Loan Defaults</a:t>
            </a:r>
            <a:endParaRPr lang="en-US" dirty="0"/>
          </a:p>
        </p:txBody>
      </p:sp>
    </p:spTree>
    <p:extLst>
      <p:ext uri="{BB962C8B-B14F-4D97-AF65-F5344CB8AC3E}">
        <p14:creationId xmlns:p14="http://schemas.microsoft.com/office/powerpoint/2010/main" val="1933830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21</a:t>
            </a:fld>
            <a:endParaRPr lang="en-US" dirty="0"/>
          </a:p>
        </p:txBody>
      </p:sp>
      <p:sp>
        <p:nvSpPr>
          <p:cNvPr id="3" name="Title 2"/>
          <p:cNvSpPr>
            <a:spLocks noGrp="1"/>
          </p:cNvSpPr>
          <p:nvPr>
            <p:ph type="title"/>
          </p:nvPr>
        </p:nvSpPr>
        <p:spPr/>
        <p:txBody>
          <a:bodyPr/>
          <a:lstStyle/>
          <a:p>
            <a:r>
              <a:rPr lang="en-US" sz="3200" dirty="0" smtClean="0"/>
              <a:t>We will do some final cleanup of the data to prepare for predictive modeling.</a:t>
            </a:r>
            <a:endParaRPr lang="en-US" sz="3200" dirty="0"/>
          </a:p>
        </p:txBody>
      </p:sp>
      <p:sp>
        <p:nvSpPr>
          <p:cNvPr id="4" name="Text Placeholder 3"/>
          <p:cNvSpPr>
            <a:spLocks noGrp="1"/>
          </p:cNvSpPr>
          <p:nvPr>
            <p:ph type="body" sz="quarter" idx="10"/>
          </p:nvPr>
        </p:nvSpPr>
        <p:spPr>
          <a:xfrm>
            <a:off x="506520" y="1524000"/>
            <a:ext cx="8130960" cy="3363912"/>
          </a:xfrm>
        </p:spPr>
        <p:txBody>
          <a:bodyPr/>
          <a:lstStyle/>
          <a:p>
            <a:pPr marL="342900" indent="-342900">
              <a:buFont typeface="Arial" charset="0"/>
              <a:buChar char="•"/>
            </a:pPr>
            <a:r>
              <a:rPr lang="en-US" sz="1800" dirty="0" smtClean="0"/>
              <a:t>We will use the SMOTE package to rebalance our data set in order to make up for the substantial class imbalance. Although this reduces the size of our data set, it creates a 50/50 balance between defaulted and repaid loans.</a:t>
            </a:r>
          </a:p>
          <a:p>
            <a:pPr marL="342900" indent="-342900">
              <a:buFont typeface="Arial" charset="0"/>
              <a:buChar char="•"/>
            </a:pPr>
            <a:r>
              <a:rPr lang="en-US" sz="1800" dirty="0" smtClean="0"/>
              <a:t>We divide our data set into a 70% training set and a 30% test set. </a:t>
            </a:r>
          </a:p>
          <a:p>
            <a:pPr marL="342900" indent="-342900">
              <a:buFont typeface="Arial" charset="0"/>
              <a:buChar char="•"/>
            </a:pPr>
            <a:r>
              <a:rPr lang="en-US" sz="1800" dirty="0" smtClean="0"/>
              <a:t>We set universal parameters for the Caret function to make sure that we can do apples to apples comparison between algorithms.  We will use ROC as our comparison metric between algorithms. </a:t>
            </a:r>
          </a:p>
          <a:p>
            <a:pPr marL="342900" indent="-342900">
              <a:buFont typeface="Arial" charset="0"/>
              <a:buChar char="•"/>
            </a:pPr>
            <a:r>
              <a:rPr lang="en-US" sz="1800" dirty="0" smtClean="0"/>
              <a:t>We will utilize 10 fold cross validation in our models. </a:t>
            </a:r>
            <a:endParaRPr lang="en-US" sz="1800" dirty="0"/>
          </a:p>
        </p:txBody>
      </p:sp>
    </p:spTree>
    <p:extLst>
      <p:ext uri="{BB962C8B-B14F-4D97-AF65-F5344CB8AC3E}">
        <p14:creationId xmlns:p14="http://schemas.microsoft.com/office/powerpoint/2010/main" val="800486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584251" y="0"/>
            <a:ext cx="6783572" cy="5715000"/>
          </a:xfrm>
          <a:prstGeom prst="rect">
            <a:avLst/>
          </a:prstGeom>
          <a:noFill/>
          <a:ln>
            <a:noFill/>
          </a:ln>
          <a:effectLst/>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0" tIns="0" rIns="35711" bIns="0" numCol="1" anchor="ctr" anchorCtr="0" compatLnSpc="1">
            <a:prstTxWarp prst="textNoShape">
              <a:avLst/>
            </a:prstTxWarp>
          </a:bodyPr>
          <a:lstStyle>
            <a:lvl1pPr algn="l" rtl="0" eaLnBrk="0" fontAlgn="base" hangingPunct="0">
              <a:spcBef>
                <a:spcPct val="0"/>
              </a:spcBef>
              <a:spcAft>
                <a:spcPct val="0"/>
              </a:spcAft>
              <a:defRPr sz="3600" kern="1200" spc="-150">
                <a:solidFill>
                  <a:schemeClr val="tx1"/>
                </a:solidFill>
                <a:latin typeface="HUGE Avant Garde Bold"/>
                <a:ea typeface="+mj-ea"/>
                <a:cs typeface="HUGE Avant Garde Bold"/>
                <a:sym typeface="HUGE Avant Garde Bold" charset="0"/>
              </a:defRPr>
            </a:lvl1pPr>
            <a:lvl2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2pPr>
            <a:lvl3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3pPr>
            <a:lvl4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4pPr>
            <a:lvl5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5pPr>
            <a:lvl6pPr marL="321407"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6pPr>
            <a:lvl7pPr marL="642816"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7pPr>
            <a:lvl8pPr marL="964224"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8pPr>
            <a:lvl9pPr marL="1285631"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9pPr>
          </a:lstStyle>
          <a:p>
            <a:r>
              <a:rPr lang="en-US" sz="3200" dirty="0" smtClean="0">
                <a:solidFill>
                  <a:schemeClr val="accent1">
                    <a:lumMod val="75000"/>
                  </a:schemeClr>
                </a:solidFill>
              </a:rPr>
              <a:t>1.</a:t>
            </a:r>
            <a:r>
              <a:rPr lang="en-US" sz="3200" dirty="0" smtClean="0">
                <a:solidFill>
                  <a:srgbClr val="EB008C"/>
                </a:solidFill>
              </a:rPr>
              <a:t> </a:t>
            </a:r>
            <a:r>
              <a:rPr lang="en-US" sz="3200" dirty="0" smtClean="0">
                <a:solidFill>
                  <a:srgbClr val="232325"/>
                </a:solidFill>
              </a:rPr>
              <a:t>Introduction to Lending Club</a:t>
            </a:r>
            <a:endParaRPr lang="en-US" sz="3200" dirty="0" smtClean="0">
              <a:solidFill>
                <a:srgbClr val="232325"/>
              </a:solidFill>
            </a:endParaRPr>
          </a:p>
          <a:p>
            <a:r>
              <a:rPr lang="en-US" sz="3200" dirty="0" smtClean="0">
                <a:solidFill>
                  <a:srgbClr val="007FBF"/>
                </a:solidFill>
              </a:rPr>
              <a:t>2.</a:t>
            </a:r>
            <a:r>
              <a:rPr lang="en-US" sz="3200" dirty="0" smtClean="0">
                <a:solidFill>
                  <a:srgbClr val="EB008C"/>
                </a:solidFill>
              </a:rPr>
              <a:t> </a:t>
            </a:r>
            <a:r>
              <a:rPr lang="en-US" sz="3200" dirty="0" smtClean="0">
                <a:solidFill>
                  <a:srgbClr val="232325"/>
                </a:solidFill>
              </a:rPr>
              <a:t>Problem Explanation</a:t>
            </a:r>
            <a:endParaRPr lang="en-US" sz="3200" dirty="0" smtClean="0">
              <a:solidFill>
                <a:srgbClr val="232325"/>
              </a:solidFill>
            </a:endParaRPr>
          </a:p>
          <a:p>
            <a:r>
              <a:rPr lang="en-US" sz="3200" dirty="0" smtClean="0">
                <a:solidFill>
                  <a:srgbClr val="007FBF"/>
                </a:solidFill>
              </a:rPr>
              <a:t>3.</a:t>
            </a:r>
            <a:r>
              <a:rPr lang="en-US" sz="3200" dirty="0" smtClean="0">
                <a:solidFill>
                  <a:srgbClr val="EB008C"/>
                </a:solidFill>
              </a:rPr>
              <a:t> </a:t>
            </a:r>
            <a:r>
              <a:rPr lang="en-US" sz="3200" dirty="0" smtClean="0">
                <a:solidFill>
                  <a:srgbClr val="232325"/>
                </a:solidFill>
              </a:rPr>
              <a:t>Data Sets &amp; Summary Statistics</a:t>
            </a:r>
            <a:endParaRPr lang="en-US" sz="3200" dirty="0" smtClean="0">
              <a:solidFill>
                <a:srgbClr val="232325"/>
              </a:solidFill>
            </a:endParaRPr>
          </a:p>
          <a:p>
            <a:r>
              <a:rPr lang="en-US" sz="3200" dirty="0" smtClean="0">
                <a:solidFill>
                  <a:srgbClr val="007FBF"/>
                </a:solidFill>
              </a:rPr>
              <a:t>4</a:t>
            </a:r>
            <a:r>
              <a:rPr lang="en-US" sz="3200" dirty="0" smtClean="0">
                <a:solidFill>
                  <a:srgbClr val="007FBF"/>
                </a:solidFill>
              </a:rPr>
              <a:t>.</a:t>
            </a:r>
            <a:r>
              <a:rPr lang="en-US" sz="3200" dirty="0" smtClean="0">
                <a:solidFill>
                  <a:srgbClr val="EB008C"/>
                </a:solidFill>
              </a:rPr>
              <a:t> </a:t>
            </a:r>
            <a:r>
              <a:rPr lang="is-IS" sz="3200" dirty="0" smtClean="0">
                <a:solidFill>
                  <a:srgbClr val="232325"/>
                </a:solidFill>
              </a:rPr>
              <a:t>Predictive Models</a:t>
            </a:r>
            <a:endParaRPr lang="en-US" sz="3200" dirty="0" smtClean="0">
              <a:solidFill>
                <a:srgbClr val="232325"/>
              </a:solidFill>
            </a:endParaRPr>
          </a:p>
          <a:p>
            <a:r>
              <a:rPr lang="en-US" sz="3200" dirty="0" smtClean="0">
                <a:solidFill>
                  <a:srgbClr val="007FBF"/>
                </a:solidFill>
              </a:rPr>
              <a:t>5.</a:t>
            </a:r>
            <a:r>
              <a:rPr lang="en-US" sz="3200" dirty="0" smtClean="0">
                <a:solidFill>
                  <a:srgbClr val="EB008C"/>
                </a:solidFill>
              </a:rPr>
              <a:t> </a:t>
            </a:r>
            <a:r>
              <a:rPr lang="is-IS" sz="3200" dirty="0" smtClean="0">
                <a:solidFill>
                  <a:srgbClr val="232325"/>
                </a:solidFill>
              </a:rPr>
              <a:t>Results</a:t>
            </a:r>
          </a:p>
          <a:p>
            <a:r>
              <a:rPr lang="is-IS" sz="3200" dirty="0" smtClean="0">
                <a:solidFill>
                  <a:srgbClr val="0070C0"/>
                </a:solidFill>
              </a:rPr>
              <a:t>6. </a:t>
            </a:r>
            <a:r>
              <a:rPr lang="is-IS" sz="3200" dirty="0" smtClean="0">
                <a:solidFill>
                  <a:srgbClr val="232325"/>
                </a:solidFill>
              </a:rPr>
              <a:t>Additional Considerations</a:t>
            </a:r>
            <a:endParaRPr lang="en-US" sz="3200" dirty="0" smtClean="0">
              <a:solidFill>
                <a:srgbClr val="232325"/>
              </a:solidFill>
            </a:endParaRPr>
          </a:p>
        </p:txBody>
      </p:sp>
      <p:sp>
        <p:nvSpPr>
          <p:cNvPr id="4" name="Rectangle 3"/>
          <p:cNvSpPr>
            <a:spLocks/>
          </p:cNvSpPr>
          <p:nvPr/>
        </p:nvSpPr>
        <p:spPr bwMode="auto">
          <a:xfrm>
            <a:off x="0" y="676937"/>
            <a:ext cx="9144000" cy="4809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2200" spc="-150" dirty="0">
                <a:solidFill>
                  <a:srgbClr val="232325"/>
                </a:solidFill>
                <a:latin typeface="Copernicus-BookItalic"/>
                <a:ea typeface="ＭＳ Ｐゴシック" charset="0"/>
                <a:cs typeface="Copernicus-BookItalic"/>
                <a:sym typeface="HUGE Avant Garde Bold" charset="0"/>
              </a:rPr>
              <a:t>Agenda</a:t>
            </a:r>
          </a:p>
        </p:txBody>
      </p:sp>
      <p:sp>
        <p:nvSpPr>
          <p:cNvPr id="6" name="AutoShape 4"/>
          <p:cNvSpPr>
            <a:spLocks/>
          </p:cNvSpPr>
          <p:nvPr/>
        </p:nvSpPr>
        <p:spPr bwMode="auto">
          <a:xfrm rot="5400000">
            <a:off x="4493866" y="1173079"/>
            <a:ext cx="156269" cy="89297"/>
          </a:xfrm>
          <a:prstGeom prst="rightArrow">
            <a:avLst>
              <a:gd name="adj1" fmla="val 15417"/>
              <a:gd name="adj2" fmla="val 66792"/>
            </a:avLst>
          </a:prstGeom>
          <a:solidFill>
            <a:srgbClr val="232325"/>
          </a:solidFill>
          <a:ln>
            <a:noFill/>
          </a:ln>
          <a:extLst/>
        </p:spPr>
        <p:txBody>
          <a:bodyPr lIns="0" tIns="0" rIns="0" bIns="0" anchor="ctr"/>
          <a:lstStyle/>
          <a:p>
            <a:pPr>
              <a:defRPr/>
            </a:pPr>
            <a:endParaRPr lang="en-US" sz="2800" dirty="0">
              <a:solidFill>
                <a:srgbClr val="FFFFFF"/>
              </a:solidFill>
              <a:effectLst>
                <a:outerShdw blurRad="38100" dist="38100" dir="2700000" algn="tl">
                  <a:srgbClr val="000000"/>
                </a:outerShdw>
              </a:effectLst>
              <a:latin typeface="Arial"/>
              <a:ea typeface="ＭＳ Ｐゴシック" charset="0"/>
              <a:cs typeface="Gill Sans" charset="0"/>
            </a:endParaRPr>
          </a:p>
        </p:txBody>
      </p:sp>
    </p:spTree>
    <p:extLst>
      <p:ext uri="{BB962C8B-B14F-4D97-AF65-F5344CB8AC3E}">
        <p14:creationId xmlns:p14="http://schemas.microsoft.com/office/powerpoint/2010/main" val="31387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22</a:t>
            </a:fld>
            <a:endParaRPr lang="en-US" dirty="0"/>
          </a:p>
        </p:txBody>
      </p:sp>
      <p:sp>
        <p:nvSpPr>
          <p:cNvPr id="3" name="Title 2"/>
          <p:cNvSpPr>
            <a:spLocks noGrp="1"/>
          </p:cNvSpPr>
          <p:nvPr>
            <p:ph type="title"/>
          </p:nvPr>
        </p:nvSpPr>
        <p:spPr/>
        <p:txBody>
          <a:bodyPr/>
          <a:lstStyle/>
          <a:p>
            <a:r>
              <a:rPr lang="en-US" dirty="0" smtClean="0"/>
              <a:t>We will test various algorithms:</a:t>
            </a:r>
            <a:endParaRPr lang="en-US" dirty="0"/>
          </a:p>
        </p:txBody>
      </p:sp>
      <p:sp>
        <p:nvSpPr>
          <p:cNvPr id="4" name="Text Placeholder 3"/>
          <p:cNvSpPr>
            <a:spLocks noGrp="1"/>
          </p:cNvSpPr>
          <p:nvPr>
            <p:ph type="body" sz="quarter" idx="10"/>
          </p:nvPr>
        </p:nvSpPr>
        <p:spPr/>
        <p:txBody>
          <a:bodyPr/>
          <a:lstStyle/>
          <a:p>
            <a:pPr marL="342900" indent="-342900">
              <a:buFont typeface="Arial" charset="0"/>
              <a:buChar char="•"/>
            </a:pPr>
            <a:r>
              <a:rPr lang="en-US" dirty="0" err="1" smtClean="0">
                <a:latin typeface="HUGE Avant Garde" charset="0"/>
                <a:ea typeface="HUGE Avant Garde" charset="0"/>
                <a:cs typeface="HUGE Avant Garde" charset="0"/>
              </a:rPr>
              <a:t>glm</a:t>
            </a:r>
            <a:r>
              <a:rPr lang="en-US" dirty="0" smtClean="0"/>
              <a:t> </a:t>
            </a:r>
            <a:r>
              <a:rPr lang="en-US" dirty="0"/>
              <a:t>- Generalized Linear </a:t>
            </a:r>
            <a:r>
              <a:rPr lang="en-US" dirty="0" smtClean="0"/>
              <a:t>Model</a:t>
            </a:r>
          </a:p>
          <a:p>
            <a:pPr marL="342900" indent="-342900">
              <a:buFont typeface="Arial" charset="0"/>
              <a:buChar char="•"/>
            </a:pPr>
            <a:r>
              <a:rPr lang="en-US" dirty="0" err="1" smtClean="0">
                <a:latin typeface="HUGE Avant Garde" charset="0"/>
                <a:ea typeface="HUGE Avant Garde" charset="0"/>
                <a:cs typeface="HUGE Avant Garde" charset="0"/>
              </a:rPr>
              <a:t>glmne</a:t>
            </a:r>
            <a:r>
              <a:rPr lang="en-US" b="1" dirty="0" err="1" smtClean="0">
                <a:latin typeface="HUGE Avant Garde" charset="0"/>
                <a:ea typeface="HUGE Avant Garde" charset="0"/>
                <a:cs typeface="HUGE Avant Garde" charset="0"/>
              </a:rPr>
              <a:t>t</a:t>
            </a:r>
            <a:r>
              <a:rPr lang="en-US" dirty="0" smtClean="0"/>
              <a:t> </a:t>
            </a:r>
            <a:r>
              <a:rPr lang="en-US" dirty="0"/>
              <a:t>- Lasso and Elastic-Net Regularized Generalized Linear </a:t>
            </a:r>
            <a:r>
              <a:rPr lang="en-US" dirty="0" smtClean="0"/>
              <a:t>Models</a:t>
            </a:r>
          </a:p>
          <a:p>
            <a:pPr marL="342900" indent="-342900">
              <a:buFont typeface="Arial" charset="0"/>
              <a:buChar char="•"/>
            </a:pPr>
            <a:r>
              <a:rPr lang="en-US" dirty="0" err="1" smtClean="0">
                <a:latin typeface="HUGE Avant Garde" charset="0"/>
                <a:ea typeface="HUGE Avant Garde" charset="0"/>
                <a:cs typeface="HUGE Avant Garde" charset="0"/>
              </a:rPr>
              <a:t>LogitBoost</a:t>
            </a:r>
            <a:r>
              <a:rPr lang="en-US" dirty="0" smtClean="0"/>
              <a:t> </a:t>
            </a:r>
            <a:r>
              <a:rPr lang="en-US" dirty="0"/>
              <a:t>- Boosted Logistic </a:t>
            </a:r>
            <a:r>
              <a:rPr lang="en-US" dirty="0" smtClean="0"/>
              <a:t>Regression</a:t>
            </a:r>
          </a:p>
          <a:p>
            <a:pPr marL="342900" indent="-342900">
              <a:buFont typeface="Arial" charset="0"/>
              <a:buChar char="•"/>
            </a:pPr>
            <a:r>
              <a:rPr lang="en-US" dirty="0" err="1" smtClean="0">
                <a:latin typeface="HUGE Avant Garde" charset="0"/>
                <a:ea typeface="HUGE Avant Garde" charset="0"/>
                <a:cs typeface="HUGE Avant Garde" charset="0"/>
              </a:rPr>
              <a:t>ctree</a:t>
            </a:r>
            <a:r>
              <a:rPr lang="en-US" dirty="0" smtClean="0"/>
              <a:t> </a:t>
            </a:r>
            <a:r>
              <a:rPr lang="en-US" dirty="0"/>
              <a:t>- Conditional Inference </a:t>
            </a:r>
            <a:r>
              <a:rPr lang="en-US" dirty="0" smtClean="0"/>
              <a:t>Tree</a:t>
            </a:r>
          </a:p>
          <a:p>
            <a:pPr marL="342900" indent="-342900">
              <a:buFont typeface="Arial" charset="0"/>
              <a:buChar char="•"/>
            </a:pPr>
            <a:r>
              <a:rPr lang="en-US" dirty="0" err="1" smtClean="0">
                <a:latin typeface="HUGE Avant Garde" charset="0"/>
                <a:ea typeface="HUGE Avant Garde" charset="0"/>
                <a:cs typeface="HUGE Avant Garde" charset="0"/>
              </a:rPr>
              <a:t>rpart</a:t>
            </a:r>
            <a:r>
              <a:rPr lang="en-US" dirty="0" smtClean="0"/>
              <a:t> </a:t>
            </a:r>
            <a:r>
              <a:rPr lang="en-US" dirty="0"/>
              <a:t>- Categorization and Regression </a:t>
            </a:r>
            <a:r>
              <a:rPr lang="en-US" dirty="0" smtClean="0"/>
              <a:t>Trees</a:t>
            </a:r>
          </a:p>
          <a:p>
            <a:pPr marL="342900" indent="-342900">
              <a:buFont typeface="Arial" charset="0"/>
              <a:buChar char="•"/>
            </a:pPr>
            <a:r>
              <a:rPr lang="en-US" dirty="0" err="1" smtClean="0">
                <a:latin typeface="HUGE Avant Garde" charset="0"/>
                <a:ea typeface="HUGE Avant Garde" charset="0"/>
                <a:cs typeface="HUGE Avant Garde" charset="0"/>
              </a:rPr>
              <a:t>rf</a:t>
            </a:r>
            <a:r>
              <a:rPr lang="en-US" dirty="0" smtClean="0"/>
              <a:t> </a:t>
            </a:r>
            <a:r>
              <a:rPr lang="en-US" dirty="0"/>
              <a:t>- Random </a:t>
            </a:r>
            <a:r>
              <a:rPr lang="en-US" dirty="0" smtClean="0"/>
              <a:t>Forest</a:t>
            </a:r>
          </a:p>
          <a:p>
            <a:pPr marL="342900" indent="-342900">
              <a:buFont typeface="Arial" charset="0"/>
              <a:buChar char="•"/>
            </a:pPr>
            <a:r>
              <a:rPr lang="en-US" dirty="0" err="1" smtClean="0">
                <a:latin typeface="HUGE Avant Garde" charset="0"/>
                <a:ea typeface="HUGE Avant Garde" charset="0"/>
                <a:cs typeface="HUGE Avant Garde" charset="0"/>
              </a:rPr>
              <a:t>gbm</a:t>
            </a:r>
            <a:r>
              <a:rPr lang="en-US" dirty="0" smtClean="0"/>
              <a:t> </a:t>
            </a:r>
            <a:r>
              <a:rPr lang="en-US" dirty="0"/>
              <a:t>- Stochastic Gradient Boosting</a:t>
            </a:r>
          </a:p>
        </p:txBody>
      </p:sp>
    </p:spTree>
    <p:extLst>
      <p:ext uri="{BB962C8B-B14F-4D97-AF65-F5344CB8AC3E}">
        <p14:creationId xmlns:p14="http://schemas.microsoft.com/office/powerpoint/2010/main" val="157561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of the models </a:t>
            </a:r>
            <a:br>
              <a:rPr lang="en-US" dirty="0" smtClean="0"/>
            </a:br>
            <a:r>
              <a:rPr lang="en-US" dirty="0" smtClean="0"/>
              <a:t>are highly performant.</a:t>
            </a:r>
            <a:endParaRPr lang="en-US" dirty="0"/>
          </a:p>
        </p:txBody>
      </p:sp>
    </p:spTree>
    <p:extLst>
      <p:ext uri="{BB962C8B-B14F-4D97-AF65-F5344CB8AC3E}">
        <p14:creationId xmlns:p14="http://schemas.microsoft.com/office/powerpoint/2010/main" val="1699665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24</a:t>
            </a:fld>
            <a:endParaRPr lang="en-US" dirty="0"/>
          </a:p>
        </p:txBody>
      </p:sp>
      <p:sp>
        <p:nvSpPr>
          <p:cNvPr id="3" name="Title 2"/>
          <p:cNvSpPr>
            <a:spLocks noGrp="1"/>
          </p:cNvSpPr>
          <p:nvPr>
            <p:ph type="title"/>
          </p:nvPr>
        </p:nvSpPr>
        <p:spPr/>
        <p:txBody>
          <a:bodyPr/>
          <a:lstStyle/>
          <a:p>
            <a:r>
              <a:rPr lang="en-US" dirty="0" smtClean="0"/>
              <a:t>Random Forest was the best performing model based on ROC.</a:t>
            </a:r>
            <a:endParaRPr lang="en-US" dirty="0"/>
          </a:p>
        </p:txBody>
      </p:sp>
      <p:pic>
        <p:nvPicPr>
          <p:cNvPr id="5" name="Picture 4"/>
          <p:cNvPicPr>
            <a:picLocks noChangeAspect="1"/>
          </p:cNvPicPr>
          <p:nvPr/>
        </p:nvPicPr>
        <p:blipFill>
          <a:blip r:embed="rId2"/>
          <a:stretch>
            <a:fillRect/>
          </a:stretch>
        </p:blipFill>
        <p:spPr>
          <a:xfrm>
            <a:off x="1198207" y="1336663"/>
            <a:ext cx="6741682" cy="4165397"/>
          </a:xfrm>
          <a:prstGeom prst="rect">
            <a:avLst/>
          </a:prstGeom>
        </p:spPr>
      </p:pic>
    </p:spTree>
    <p:extLst>
      <p:ext uri="{BB962C8B-B14F-4D97-AF65-F5344CB8AC3E}">
        <p14:creationId xmlns:p14="http://schemas.microsoft.com/office/powerpoint/2010/main" val="101789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Both the RF and GBM models had similar variables of importance.</a:t>
            </a:r>
            <a:endParaRPr lang="en-US" dirty="0"/>
          </a:p>
        </p:txBody>
      </p:sp>
      <p:pic>
        <p:nvPicPr>
          <p:cNvPr id="6" name="Picture 5"/>
          <p:cNvPicPr>
            <a:picLocks noChangeAspect="1"/>
          </p:cNvPicPr>
          <p:nvPr/>
        </p:nvPicPr>
        <p:blipFill>
          <a:blip r:embed="rId2"/>
          <a:stretch>
            <a:fillRect/>
          </a:stretch>
        </p:blipFill>
        <p:spPr>
          <a:xfrm>
            <a:off x="4495715" y="1725464"/>
            <a:ext cx="4135861" cy="2555371"/>
          </a:xfrm>
          <a:prstGeom prst="rect">
            <a:avLst/>
          </a:prstGeom>
        </p:spPr>
      </p:pic>
      <p:pic>
        <p:nvPicPr>
          <p:cNvPr id="5" name="Picture 4"/>
          <p:cNvPicPr>
            <a:picLocks noChangeAspect="1"/>
          </p:cNvPicPr>
          <p:nvPr/>
        </p:nvPicPr>
        <p:blipFill>
          <a:blip r:embed="rId3"/>
          <a:stretch>
            <a:fillRect/>
          </a:stretch>
        </p:blipFill>
        <p:spPr>
          <a:xfrm>
            <a:off x="204446" y="1725464"/>
            <a:ext cx="4132122" cy="2553061"/>
          </a:xfrm>
          <a:prstGeom prst="rect">
            <a:avLst/>
          </a:prstGeom>
        </p:spPr>
      </p:pic>
      <p:sp>
        <p:nvSpPr>
          <p:cNvPr id="7" name="Rectangle 6"/>
          <p:cNvSpPr/>
          <p:nvPr/>
        </p:nvSpPr>
        <p:spPr>
          <a:xfrm>
            <a:off x="204446" y="4424299"/>
            <a:ext cx="8939554" cy="1015663"/>
          </a:xfrm>
          <a:prstGeom prst="rect">
            <a:avLst/>
          </a:prstGeom>
        </p:spPr>
        <p:txBody>
          <a:bodyPr wrap="square">
            <a:spAutoFit/>
          </a:bodyPr>
          <a:lstStyle/>
          <a:p>
            <a:r>
              <a:rPr lang="en-US" sz="1200" dirty="0" smtClean="0">
                <a:latin typeface="Copernicus Book" charset="0"/>
                <a:ea typeface="Copernicus Book" charset="0"/>
                <a:cs typeface="Copernicus Book" charset="0"/>
              </a:rPr>
              <a:t>Both models </a:t>
            </a:r>
            <a:r>
              <a:rPr lang="en-US" sz="1200" dirty="0">
                <a:latin typeface="Copernicus Book" charset="0"/>
                <a:ea typeface="Copernicus Book" charset="0"/>
                <a:cs typeface="Copernicus Book" charset="0"/>
              </a:rPr>
              <a:t>seemed to find quite a bit of importance in the borrower's credit activity over the recent past.  The most important variable it found were the number of credit </a:t>
            </a:r>
            <a:r>
              <a:rPr lang="en-US" sz="1200" dirty="0" smtClean="0">
                <a:latin typeface="Copernicus Book" charset="0"/>
                <a:ea typeface="Copernicus Book" charset="0"/>
                <a:cs typeface="Copernicus Book" charset="0"/>
              </a:rPr>
              <a:t>inquiries.  </a:t>
            </a:r>
            <a:r>
              <a:rPr lang="en-US" sz="1200" dirty="0">
                <a:latin typeface="Copernicus Book" charset="0"/>
                <a:ea typeface="Copernicus Book" charset="0"/>
                <a:cs typeface="Copernicus Book" charset="0"/>
              </a:rPr>
              <a:t>This signifies that a borrower may have been applying for more traditional loans elsewhere </a:t>
            </a:r>
            <a:r>
              <a:rPr lang="en-US" sz="1200" dirty="0" smtClean="0">
                <a:latin typeface="Copernicus Book" charset="0"/>
                <a:ea typeface="Copernicus Book" charset="0"/>
                <a:cs typeface="Copernicus Book" charset="0"/>
              </a:rPr>
              <a:t>unsuccessfully </a:t>
            </a:r>
            <a:r>
              <a:rPr lang="en-US" sz="1200" dirty="0">
                <a:latin typeface="Copernicus Book" charset="0"/>
                <a:ea typeface="Copernicus Book" charset="0"/>
                <a:cs typeface="Copernicus Book" charset="0"/>
              </a:rPr>
              <a:t>before utilizing the </a:t>
            </a:r>
            <a:r>
              <a:rPr lang="en-US" sz="1200" dirty="0" err="1">
                <a:latin typeface="Copernicus Book" charset="0"/>
                <a:ea typeface="Copernicus Book" charset="0"/>
                <a:cs typeface="Copernicus Book" charset="0"/>
              </a:rPr>
              <a:t>LendingClub</a:t>
            </a:r>
            <a:r>
              <a:rPr lang="en-US" sz="1200" dirty="0">
                <a:latin typeface="Copernicus Book" charset="0"/>
                <a:ea typeface="Copernicus Book" charset="0"/>
                <a:cs typeface="Copernicus Book" charset="0"/>
              </a:rPr>
              <a:t> platform as a last resort.  The interest rate and term of the loan also seem to be very important predictors in the </a:t>
            </a:r>
            <a:r>
              <a:rPr lang="en-US" sz="1200" dirty="0" smtClean="0">
                <a:latin typeface="Copernicus Book" charset="0"/>
                <a:ea typeface="Copernicus Book" charset="0"/>
                <a:cs typeface="Copernicus Book" charset="0"/>
              </a:rPr>
              <a:t>likelihood </a:t>
            </a:r>
            <a:r>
              <a:rPr lang="en-US" sz="1200" dirty="0">
                <a:latin typeface="Copernicus Book" charset="0"/>
                <a:ea typeface="Copernicus Book" charset="0"/>
                <a:cs typeface="Copernicus Book" charset="0"/>
              </a:rPr>
              <a:t>to default. </a:t>
            </a:r>
          </a:p>
        </p:txBody>
      </p:sp>
    </p:spTree>
    <p:extLst>
      <p:ext uri="{BB962C8B-B14F-4D97-AF65-F5344CB8AC3E}">
        <p14:creationId xmlns:p14="http://schemas.microsoft.com/office/powerpoint/2010/main" val="17049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26</a:t>
            </a:fld>
            <a:endParaRPr lang="en-US" dirty="0"/>
          </a:p>
        </p:txBody>
      </p:sp>
      <p:sp>
        <p:nvSpPr>
          <p:cNvPr id="3" name="Title 2"/>
          <p:cNvSpPr>
            <a:spLocks noGrp="1"/>
          </p:cNvSpPr>
          <p:nvPr>
            <p:ph type="title"/>
          </p:nvPr>
        </p:nvSpPr>
        <p:spPr/>
        <p:txBody>
          <a:bodyPr/>
          <a:lstStyle/>
          <a:p>
            <a:r>
              <a:rPr lang="en-US" dirty="0" smtClean="0"/>
              <a:t>Predictions - GBM</a:t>
            </a:r>
            <a:endParaRPr lang="en-US" dirty="0"/>
          </a:p>
        </p:txBody>
      </p:sp>
      <p:pic>
        <p:nvPicPr>
          <p:cNvPr id="5" name="Picture 4"/>
          <p:cNvPicPr>
            <a:picLocks noChangeAspect="1"/>
          </p:cNvPicPr>
          <p:nvPr/>
        </p:nvPicPr>
        <p:blipFill>
          <a:blip r:embed="rId2"/>
          <a:stretch>
            <a:fillRect/>
          </a:stretch>
        </p:blipFill>
        <p:spPr>
          <a:xfrm>
            <a:off x="3951445" y="1212772"/>
            <a:ext cx="4370920" cy="27006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4" y="976656"/>
            <a:ext cx="2383825" cy="3172837"/>
          </a:xfrm>
          <a:prstGeom prst="rect">
            <a:avLst/>
          </a:prstGeom>
        </p:spPr>
      </p:pic>
      <p:sp>
        <p:nvSpPr>
          <p:cNvPr id="7" name="Rectangle 6"/>
          <p:cNvSpPr/>
          <p:nvPr/>
        </p:nvSpPr>
        <p:spPr>
          <a:xfrm>
            <a:off x="265404" y="4292195"/>
            <a:ext cx="8607287" cy="1015663"/>
          </a:xfrm>
          <a:prstGeom prst="rect">
            <a:avLst/>
          </a:prstGeom>
        </p:spPr>
        <p:txBody>
          <a:bodyPr wrap="square">
            <a:spAutoFit/>
          </a:bodyPr>
          <a:lstStyle/>
          <a:p>
            <a:r>
              <a:rPr lang="en-US" sz="1200" dirty="0">
                <a:latin typeface="Copernicus Book" charset="0"/>
                <a:ea typeface="Copernicus Book" charset="0"/>
                <a:cs typeface="Copernicus Book" charset="0"/>
              </a:rPr>
              <a:t>The GBM model performed well, with an accuracy </a:t>
            </a:r>
            <a:r>
              <a:rPr lang="en-US" sz="1200" dirty="0" smtClean="0">
                <a:latin typeface="Copernicus Book" charset="0"/>
                <a:ea typeface="Copernicus Book" charset="0"/>
                <a:cs typeface="Copernicus Book" charset="0"/>
              </a:rPr>
              <a:t>of 73</a:t>
            </a:r>
            <a:r>
              <a:rPr lang="en-US" sz="1200" dirty="0">
                <a:latin typeface="Copernicus Book" charset="0"/>
                <a:ea typeface="Copernicus Book" charset="0"/>
                <a:cs typeface="Copernicus Book" charset="0"/>
              </a:rPr>
              <a:t>%.  The </a:t>
            </a:r>
            <a:r>
              <a:rPr lang="en-US" sz="1200" dirty="0" smtClean="0">
                <a:latin typeface="Copernicus Book" charset="0"/>
                <a:ea typeface="Copernicus Book" charset="0"/>
                <a:cs typeface="Copernicus Book" charset="0"/>
              </a:rPr>
              <a:t>sensitivity </a:t>
            </a:r>
            <a:r>
              <a:rPr lang="en-US" sz="1200" dirty="0">
                <a:latin typeface="Copernicus Book" charset="0"/>
                <a:ea typeface="Copernicus Book" charset="0"/>
                <a:cs typeface="Copernicus Book" charset="0"/>
              </a:rPr>
              <a:t>was .67 and the specificity was . 79.  </a:t>
            </a:r>
            <a:r>
              <a:rPr lang="en-US" sz="1200" dirty="0" smtClean="0">
                <a:latin typeface="Copernicus Book" charset="0"/>
                <a:ea typeface="Copernicus Book" charset="0"/>
                <a:cs typeface="Copernicus Book" charset="0"/>
              </a:rPr>
              <a:t>The </a:t>
            </a:r>
            <a:r>
              <a:rPr lang="en-US" sz="1200" dirty="0">
                <a:latin typeface="Copernicus Book" charset="0"/>
                <a:ea typeface="Copernicus Book" charset="0"/>
                <a:cs typeface="Copernicus Book" charset="0"/>
              </a:rPr>
              <a:t>AUC for predicted values was .7281.  What is troubling is that the model still </a:t>
            </a:r>
            <a:r>
              <a:rPr lang="en-US" sz="1200" dirty="0" smtClean="0">
                <a:latin typeface="Copernicus Book" charset="0"/>
                <a:ea typeface="Copernicus Book" charset="0"/>
                <a:cs typeface="Copernicus Book" charset="0"/>
              </a:rPr>
              <a:t>predicted </a:t>
            </a:r>
            <a:r>
              <a:rPr lang="en-US" sz="1200" dirty="0">
                <a:latin typeface="Copernicus Book" charset="0"/>
                <a:ea typeface="Copernicus Book" charset="0"/>
                <a:cs typeface="Copernicus Book" charset="0"/>
              </a:rPr>
              <a:t>that 1139 loans would be repaid, but in fact defaulted.  This is a very high false negative rate of 14.7% which would result in a fairly substantial loss of principal.  By adjusting the cutoff value, it would be likely that we could </a:t>
            </a:r>
            <a:r>
              <a:rPr lang="en-US" sz="1200" dirty="0" smtClean="0">
                <a:latin typeface="Copernicus Book" charset="0"/>
                <a:ea typeface="Copernicus Book" charset="0"/>
                <a:cs typeface="Copernicus Book" charset="0"/>
              </a:rPr>
              <a:t>improve </a:t>
            </a:r>
            <a:r>
              <a:rPr lang="en-US" sz="1200" dirty="0">
                <a:latin typeface="Copernicus Book" charset="0"/>
                <a:ea typeface="Copernicus Book" charset="0"/>
                <a:cs typeface="Copernicus Book" charset="0"/>
              </a:rPr>
              <a:t>this false negative rate, as false positives would </a:t>
            </a:r>
            <a:r>
              <a:rPr lang="en-US" sz="1200" dirty="0" smtClean="0">
                <a:latin typeface="Copernicus Book" charset="0"/>
                <a:ea typeface="Copernicus Book" charset="0"/>
                <a:cs typeface="Copernicus Book" charset="0"/>
              </a:rPr>
              <a:t>incur </a:t>
            </a:r>
            <a:r>
              <a:rPr lang="en-US" sz="1200" dirty="0">
                <a:latin typeface="Copernicus Book" charset="0"/>
                <a:ea typeface="Copernicus Book" charset="0"/>
                <a:cs typeface="Copernicus Book" charset="0"/>
              </a:rPr>
              <a:t>lower losses for the investor. </a:t>
            </a:r>
          </a:p>
        </p:txBody>
      </p:sp>
    </p:spTree>
    <p:extLst>
      <p:ext uri="{BB962C8B-B14F-4D97-AF65-F5344CB8AC3E}">
        <p14:creationId xmlns:p14="http://schemas.microsoft.com/office/powerpoint/2010/main" val="105213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Predictions </a:t>
            </a:r>
            <a:r>
              <a:rPr lang="mr-IN" dirty="0" smtClean="0"/>
              <a:t>–</a:t>
            </a:r>
            <a:r>
              <a:rPr lang="en-US" dirty="0" smtClean="0"/>
              <a:t> Random Forest</a:t>
            </a:r>
            <a:endParaRPr lang="en-US" dirty="0"/>
          </a:p>
        </p:txBody>
      </p:sp>
      <p:pic>
        <p:nvPicPr>
          <p:cNvPr id="5" name="Picture 4"/>
          <p:cNvPicPr>
            <a:picLocks noChangeAspect="1"/>
          </p:cNvPicPr>
          <p:nvPr/>
        </p:nvPicPr>
        <p:blipFill>
          <a:blip r:embed="rId2"/>
          <a:stretch>
            <a:fillRect/>
          </a:stretch>
        </p:blipFill>
        <p:spPr>
          <a:xfrm>
            <a:off x="3886411" y="1148856"/>
            <a:ext cx="4745165" cy="29318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12" y="1148856"/>
            <a:ext cx="2318579" cy="2958187"/>
          </a:xfrm>
          <a:prstGeom prst="rect">
            <a:avLst/>
          </a:prstGeom>
        </p:spPr>
      </p:pic>
      <p:sp>
        <p:nvSpPr>
          <p:cNvPr id="7" name="Rectangle 6"/>
          <p:cNvSpPr/>
          <p:nvPr/>
        </p:nvSpPr>
        <p:spPr>
          <a:xfrm>
            <a:off x="178904" y="4422095"/>
            <a:ext cx="8965096" cy="1200329"/>
          </a:xfrm>
          <a:prstGeom prst="rect">
            <a:avLst/>
          </a:prstGeom>
        </p:spPr>
        <p:txBody>
          <a:bodyPr wrap="square">
            <a:spAutoFit/>
          </a:bodyPr>
          <a:lstStyle/>
          <a:p>
            <a:r>
              <a:rPr lang="en-US" sz="1200" dirty="0">
                <a:latin typeface="Copernicus Book" charset="0"/>
                <a:ea typeface="Copernicus Book" charset="0"/>
                <a:cs typeface="Copernicus Book" charset="0"/>
              </a:rPr>
              <a:t>The Random Forest model performed well, with an accuracy </a:t>
            </a:r>
            <a:r>
              <a:rPr lang="en-US" sz="1200" dirty="0" smtClean="0">
                <a:latin typeface="Copernicus Book" charset="0"/>
                <a:ea typeface="Copernicus Book" charset="0"/>
                <a:cs typeface="Copernicus Book" charset="0"/>
              </a:rPr>
              <a:t>of </a:t>
            </a:r>
            <a:r>
              <a:rPr lang="en-US" sz="1200" dirty="0">
                <a:latin typeface="Copernicus Book" charset="0"/>
                <a:ea typeface="Copernicus Book" charset="0"/>
                <a:cs typeface="Copernicus Book" charset="0"/>
              </a:rPr>
              <a:t>75%.  The </a:t>
            </a:r>
            <a:r>
              <a:rPr lang="en-US" sz="1200" dirty="0" smtClean="0">
                <a:latin typeface="Copernicus Book" charset="0"/>
                <a:ea typeface="Copernicus Book" charset="0"/>
                <a:cs typeface="Copernicus Book" charset="0"/>
              </a:rPr>
              <a:t>sensitivity </a:t>
            </a:r>
            <a:r>
              <a:rPr lang="en-US" sz="1200" dirty="0">
                <a:latin typeface="Copernicus Book" charset="0"/>
                <a:ea typeface="Copernicus Book" charset="0"/>
                <a:cs typeface="Copernicus Book" charset="0"/>
              </a:rPr>
              <a:t>was .</a:t>
            </a:r>
            <a:r>
              <a:rPr lang="en-US" sz="1200" dirty="0" smtClean="0">
                <a:latin typeface="Copernicus Book" charset="0"/>
                <a:ea typeface="Copernicus Book" charset="0"/>
                <a:cs typeface="Copernicus Book" charset="0"/>
              </a:rPr>
              <a:t>742 </a:t>
            </a:r>
            <a:r>
              <a:rPr lang="en-US" sz="1200" dirty="0">
                <a:latin typeface="Copernicus Book" charset="0"/>
                <a:ea typeface="Copernicus Book" charset="0"/>
                <a:cs typeface="Copernicus Book" charset="0"/>
              </a:rPr>
              <a:t>and the specificity was .79.  The AUC was .7557.  While the accuracy was only slightly higher than the GBM model predictions, the false negative rate was much lower with 12.8% with 993 predicted repaid loans defaulting.  While better than GBM, this is also still a very high false negative rate which would result in a fairly substantial loss of principal.  By adjusting the cutoff value, it would be likely that we could </a:t>
            </a:r>
            <a:r>
              <a:rPr lang="en-US" sz="1200" dirty="0" smtClean="0">
                <a:latin typeface="Copernicus Book" charset="0"/>
                <a:ea typeface="Copernicus Book" charset="0"/>
                <a:cs typeface="Copernicus Book" charset="0"/>
              </a:rPr>
              <a:t>improve </a:t>
            </a:r>
            <a:r>
              <a:rPr lang="en-US" sz="1200" dirty="0">
                <a:latin typeface="Copernicus Book" charset="0"/>
                <a:ea typeface="Copernicus Book" charset="0"/>
                <a:cs typeface="Copernicus Book" charset="0"/>
              </a:rPr>
              <a:t>this false negative rate, as false positives would </a:t>
            </a:r>
            <a:r>
              <a:rPr lang="en-US" sz="1200" dirty="0" smtClean="0">
                <a:latin typeface="Copernicus Book" charset="0"/>
                <a:ea typeface="Copernicus Book" charset="0"/>
                <a:cs typeface="Copernicus Book" charset="0"/>
              </a:rPr>
              <a:t>incur </a:t>
            </a:r>
            <a:r>
              <a:rPr lang="en-US" sz="1200" dirty="0">
                <a:latin typeface="Copernicus Book" charset="0"/>
                <a:ea typeface="Copernicus Book" charset="0"/>
                <a:cs typeface="Copernicus Book" charset="0"/>
              </a:rPr>
              <a:t>lower losses for the investor. </a:t>
            </a:r>
          </a:p>
        </p:txBody>
      </p:sp>
    </p:spTree>
    <p:extLst>
      <p:ext uri="{BB962C8B-B14F-4D97-AF65-F5344CB8AC3E}">
        <p14:creationId xmlns:p14="http://schemas.microsoft.com/office/powerpoint/2010/main" val="1398472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Random Forest was the clear </a:t>
            </a:r>
            <a:br>
              <a:rPr lang="en-US" dirty="0" smtClean="0"/>
            </a:br>
            <a:r>
              <a:rPr lang="en-US" dirty="0" smtClean="0"/>
              <a:t>winner amongst all models, with GBM in a very close 2</a:t>
            </a:r>
            <a:r>
              <a:rPr lang="en-US" baseline="30000" dirty="0" smtClean="0"/>
              <a:t>nd</a:t>
            </a:r>
            <a:r>
              <a:rPr lang="en-US" dirty="0" smtClean="0"/>
              <a:t> place. </a:t>
            </a:r>
            <a:endParaRPr lang="en-US" dirty="0"/>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28</a:t>
            </a:fld>
            <a:endParaRPr lang="en-US" dirty="0"/>
          </a:p>
        </p:txBody>
      </p:sp>
    </p:spTree>
    <p:extLst>
      <p:ext uri="{BB962C8B-B14F-4D97-AF65-F5344CB8AC3E}">
        <p14:creationId xmlns:p14="http://schemas.microsoft.com/office/powerpoint/2010/main" val="110723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of the models </a:t>
            </a:r>
            <a:br>
              <a:rPr lang="en-US" dirty="0" smtClean="0"/>
            </a:br>
            <a:r>
              <a:rPr lang="en-US" dirty="0" smtClean="0"/>
              <a:t>are highly performant.</a:t>
            </a:r>
            <a:endParaRPr lang="en-US" dirty="0"/>
          </a:p>
        </p:txBody>
      </p:sp>
    </p:spTree>
    <p:extLst>
      <p:ext uri="{BB962C8B-B14F-4D97-AF65-F5344CB8AC3E}">
        <p14:creationId xmlns:p14="http://schemas.microsoft.com/office/powerpoint/2010/main" val="179715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The analysis of the Lending Club data set proves that there are clear </a:t>
            </a:r>
            <a:r>
              <a:rPr lang="en-US" sz="3200" dirty="0" smtClean="0"/>
              <a:t>predictive patterns </a:t>
            </a:r>
            <a:r>
              <a:rPr lang="en-US" sz="3200" dirty="0"/>
              <a:t>in the provided data sets:</a:t>
            </a:r>
          </a:p>
        </p:txBody>
      </p:sp>
      <p:sp>
        <p:nvSpPr>
          <p:cNvPr id="4" name="Text Placeholder 3"/>
          <p:cNvSpPr>
            <a:spLocks noGrp="1"/>
          </p:cNvSpPr>
          <p:nvPr>
            <p:ph type="body" sz="quarter" idx="10"/>
          </p:nvPr>
        </p:nvSpPr>
        <p:spPr>
          <a:xfrm>
            <a:off x="506520" y="2027583"/>
            <a:ext cx="8130960" cy="2860329"/>
          </a:xfrm>
        </p:spPr>
        <p:txBody>
          <a:bodyPr/>
          <a:lstStyle/>
          <a:p>
            <a:pPr marL="342900" indent="-342900">
              <a:buFont typeface="Arial" charset="0"/>
              <a:buChar char="•"/>
            </a:pPr>
            <a:r>
              <a:rPr lang="en-US" dirty="0" smtClean="0"/>
              <a:t>Individuals </a:t>
            </a:r>
            <a:r>
              <a:rPr lang="en-US" dirty="0"/>
              <a:t>with high debt burdens are more likely to default. </a:t>
            </a:r>
            <a:endParaRPr lang="en-US" dirty="0" smtClean="0"/>
          </a:p>
          <a:p>
            <a:pPr marL="342900" indent="-342900">
              <a:buFont typeface="Arial" charset="0"/>
              <a:buChar char="•"/>
            </a:pPr>
            <a:r>
              <a:rPr lang="en-US" dirty="0" smtClean="0"/>
              <a:t>Borrowers </a:t>
            </a:r>
            <a:r>
              <a:rPr lang="en-US" dirty="0"/>
              <a:t>with substantial credit history activity in the past 6 months seem to be much more likely to default</a:t>
            </a:r>
            <a:r>
              <a:rPr lang="en-US" dirty="0" smtClean="0"/>
              <a:t>.</a:t>
            </a:r>
          </a:p>
          <a:p>
            <a:pPr marL="342900" indent="-342900">
              <a:buFont typeface="Arial" charset="0"/>
              <a:buChar char="•"/>
            </a:pPr>
            <a:r>
              <a:rPr lang="en-US" dirty="0" smtClean="0"/>
              <a:t>Lending </a:t>
            </a:r>
            <a:r>
              <a:rPr lang="en-US" dirty="0"/>
              <a:t>Club appears to be the loan source of last result for lower quality borrowers.  </a:t>
            </a:r>
            <a:endParaRPr lang="en-US" dirty="0" smtClean="0"/>
          </a:p>
          <a:p>
            <a:pPr marL="342900" indent="-342900">
              <a:buFont typeface="Arial" charset="0"/>
              <a:buChar char="•"/>
            </a:pPr>
            <a:r>
              <a:rPr lang="en-US" dirty="0" smtClean="0"/>
              <a:t>Low </a:t>
            </a:r>
            <a:r>
              <a:rPr lang="en-US" dirty="0"/>
              <a:t>quality borrowers prefer longer 60 month term loans.</a:t>
            </a:r>
          </a:p>
        </p:txBody>
      </p:sp>
    </p:spTree>
    <p:extLst>
      <p:ext uri="{BB962C8B-B14F-4D97-AF65-F5344CB8AC3E}">
        <p14:creationId xmlns:p14="http://schemas.microsoft.com/office/powerpoint/2010/main" val="34394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31</a:t>
            </a:fld>
            <a:endParaRPr lang="en-US" dirty="0"/>
          </a:p>
        </p:txBody>
      </p:sp>
      <p:sp>
        <p:nvSpPr>
          <p:cNvPr id="3" name="Title 2"/>
          <p:cNvSpPr>
            <a:spLocks noGrp="1"/>
          </p:cNvSpPr>
          <p:nvPr>
            <p:ph type="title"/>
          </p:nvPr>
        </p:nvSpPr>
        <p:spPr/>
        <p:txBody>
          <a:bodyPr/>
          <a:lstStyle/>
          <a:p>
            <a:r>
              <a:rPr lang="en-US" dirty="0"/>
              <a:t>Using machine learning - investors can predict the </a:t>
            </a:r>
            <a:r>
              <a:rPr lang="en-US" dirty="0" smtClean="0"/>
              <a:t>likelihood </a:t>
            </a:r>
            <a:r>
              <a:rPr lang="en-US" dirty="0"/>
              <a:t>of with a very high accuracy of nearly 75%.  </a:t>
            </a:r>
            <a:br>
              <a:rPr lang="en-US" dirty="0"/>
            </a:br>
            <a:endParaRPr lang="en-US" dirty="0"/>
          </a:p>
        </p:txBody>
      </p:sp>
      <p:sp>
        <p:nvSpPr>
          <p:cNvPr id="4" name="Text Placeholder 3"/>
          <p:cNvSpPr>
            <a:spLocks noGrp="1"/>
          </p:cNvSpPr>
          <p:nvPr>
            <p:ph type="body" sz="quarter" idx="10"/>
          </p:nvPr>
        </p:nvSpPr>
        <p:spPr>
          <a:xfrm>
            <a:off x="506520" y="2067338"/>
            <a:ext cx="8130960" cy="2820573"/>
          </a:xfrm>
        </p:spPr>
        <p:txBody>
          <a:bodyPr/>
          <a:lstStyle/>
          <a:p>
            <a:r>
              <a:rPr lang="en-US" dirty="0" smtClean="0"/>
              <a:t>This </a:t>
            </a:r>
            <a:r>
              <a:rPr lang="en-US" dirty="0"/>
              <a:t>is much better than an investor could do by merely guessing or flipping a coin.  It would suit an investor to use these models before making any investments. </a:t>
            </a:r>
            <a:endParaRPr lang="en-US" dirty="0" smtClean="0"/>
          </a:p>
          <a:p>
            <a:endParaRPr lang="en-US" dirty="0"/>
          </a:p>
          <a:p>
            <a:r>
              <a:rPr lang="en-US" dirty="0" smtClean="0"/>
              <a:t>In </a:t>
            </a:r>
            <a:r>
              <a:rPr lang="en-US" dirty="0"/>
              <a:t>future iterations of this project, we can put together an API that automates the investment process to auto-invest in less risky loans.  This will likely create a balanced </a:t>
            </a:r>
            <a:r>
              <a:rPr lang="en-US" dirty="0" smtClean="0"/>
              <a:t>portfolio </a:t>
            </a:r>
            <a:r>
              <a:rPr lang="en-US" dirty="0"/>
              <a:t>with lower levels of risk than the average investor.</a:t>
            </a:r>
          </a:p>
        </p:txBody>
      </p:sp>
    </p:spTree>
    <p:extLst>
      <p:ext uri="{BB962C8B-B14F-4D97-AF65-F5344CB8AC3E}">
        <p14:creationId xmlns:p14="http://schemas.microsoft.com/office/powerpoint/2010/main" val="145867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5362" b="32794"/>
          <a:stretch/>
        </p:blipFill>
        <p:spPr/>
      </p:pic>
      <p:sp>
        <p:nvSpPr>
          <p:cNvPr id="3" name="Title 2"/>
          <p:cNvSpPr>
            <a:spLocks noGrp="1"/>
          </p:cNvSpPr>
          <p:nvPr>
            <p:ph type="title"/>
          </p:nvPr>
        </p:nvSpPr>
        <p:spPr/>
        <p:txBody>
          <a:bodyPr/>
          <a:lstStyle/>
          <a:p>
            <a:r>
              <a:rPr lang="en-US" sz="2400" dirty="0" err="1" smtClean="0">
                <a:latin typeface="Copernicus Book" charset="0"/>
                <a:ea typeface="Copernicus Book" charset="0"/>
                <a:cs typeface="Copernicus Book" charset="0"/>
              </a:rPr>
              <a:t>LendingClub</a:t>
            </a:r>
            <a:r>
              <a:rPr lang="en-US" sz="2400" dirty="0" smtClean="0">
                <a:latin typeface="Copernicus Book" charset="0"/>
                <a:ea typeface="Copernicus Book" charset="0"/>
                <a:cs typeface="Copernicus Book" charset="0"/>
              </a:rPr>
              <a:t> is </a:t>
            </a:r>
            <a:r>
              <a:rPr lang="en-US" sz="2400" dirty="0">
                <a:latin typeface="Copernicus Book" charset="0"/>
                <a:ea typeface="Copernicus Book" charset="0"/>
                <a:cs typeface="Copernicus Book" charset="0"/>
              </a:rPr>
              <a:t>a crowd lending platform that enables pools of individual investors to act in the capacity of a bank and make </a:t>
            </a:r>
            <a:r>
              <a:rPr lang="en-US" sz="2400" dirty="0" smtClean="0">
                <a:latin typeface="Copernicus Book" charset="0"/>
                <a:ea typeface="Copernicus Book" charset="0"/>
                <a:cs typeface="Copernicus Book" charset="0"/>
              </a:rPr>
              <a:t>unsecured loans </a:t>
            </a:r>
            <a:r>
              <a:rPr lang="en-US" sz="2400" dirty="0">
                <a:latin typeface="Copernicus Book" charset="0"/>
                <a:ea typeface="Copernicus Book" charset="0"/>
                <a:cs typeface="Copernicus Book" charset="0"/>
              </a:rPr>
              <a:t>to individual borrowers.</a:t>
            </a:r>
          </a:p>
        </p:txBody>
      </p:sp>
    </p:spTree>
    <p:extLst>
      <p:ext uri="{BB962C8B-B14F-4D97-AF65-F5344CB8AC3E}">
        <p14:creationId xmlns:p14="http://schemas.microsoft.com/office/powerpoint/2010/main" val="910029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err="1" smtClean="0">
                <a:latin typeface="Copernicus Book" charset="0"/>
                <a:ea typeface="Copernicus Book" charset="0"/>
                <a:cs typeface="Copernicus Book" charset="0"/>
              </a:rPr>
              <a:t>LendingClub</a:t>
            </a:r>
            <a:r>
              <a:rPr lang="en-US" sz="2400" dirty="0" smtClean="0">
                <a:latin typeface="Copernicus Book" charset="0"/>
                <a:ea typeface="Copernicus Book" charset="0"/>
                <a:cs typeface="Copernicus Book" charset="0"/>
              </a:rPr>
              <a:t> provides credit history information on each borrower to potential lenders.  This enables lenders to evaluate the risk level of each individual loan. </a:t>
            </a:r>
            <a:endParaRPr lang="en-US" sz="2400" dirty="0">
              <a:latin typeface="Copernicus Book" charset="0"/>
              <a:ea typeface="Copernicus Book" charset="0"/>
              <a:cs typeface="Copernicus Book" charset="0"/>
            </a:endParaRPr>
          </a:p>
        </p:txBody>
      </p:sp>
      <p:pic>
        <p:nvPicPr>
          <p:cNvPr id="4" name="Picture Placeholder 3"/>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6708" t="159" r="-26708" b="15021"/>
          <a:stretch/>
        </p:blipFill>
        <p:spPr/>
      </p:pic>
    </p:spTree>
    <p:extLst>
      <p:ext uri="{BB962C8B-B14F-4D97-AF65-F5344CB8AC3E}">
        <p14:creationId xmlns:p14="http://schemas.microsoft.com/office/powerpoint/2010/main" val="186584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7</a:t>
            </a:fld>
            <a:endParaRPr lang="en-US" dirty="0"/>
          </a:p>
        </p:txBody>
      </p:sp>
      <p:sp>
        <p:nvSpPr>
          <p:cNvPr id="3" name="Title 2"/>
          <p:cNvSpPr>
            <a:spLocks noGrp="1"/>
          </p:cNvSpPr>
          <p:nvPr>
            <p:ph type="title"/>
          </p:nvPr>
        </p:nvSpPr>
        <p:spPr/>
        <p:txBody>
          <a:bodyPr/>
          <a:lstStyle/>
          <a:p>
            <a:r>
              <a:rPr lang="en-US" sz="2800" dirty="0" smtClean="0"/>
              <a:t>While loan yield rates appear attractive, loan defaults substantially lower investor returns. </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381" y="1684414"/>
            <a:ext cx="5705333" cy="2972735"/>
          </a:xfrm>
          <a:prstGeom prst="rect">
            <a:avLst/>
          </a:prstGeom>
        </p:spPr>
      </p:pic>
      <p:sp>
        <p:nvSpPr>
          <p:cNvPr id="6" name="Title 2"/>
          <p:cNvSpPr txBox="1">
            <a:spLocks/>
          </p:cNvSpPr>
          <p:nvPr/>
        </p:nvSpPr>
        <p:spPr>
          <a:xfrm>
            <a:off x="341194" y="4739037"/>
            <a:ext cx="8802806" cy="693305"/>
          </a:xfrm>
          <a:prstGeom prst="rect">
            <a:avLst/>
          </a:prstGeom>
        </p:spPr>
        <p:txBody>
          <a:bodyPr vert="horz" lIns="91440" tIns="0" rIns="91440" bIns="0" rtlCol="0" anchor="t">
            <a:noAutofit/>
          </a:bodyPr>
          <a:lst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a:lstStyle>
          <a:p>
            <a:r>
              <a:rPr lang="en-US" sz="1800" dirty="0" smtClean="0">
                <a:latin typeface="Copernicus Book" charset="0"/>
                <a:ea typeface="Copernicus Book" charset="0"/>
                <a:cs typeface="Copernicus Book" charset="0"/>
              </a:rPr>
              <a:t>Even as some loans offer annual yields as high as 30%, their risk is quite substantial.  The best investors with diversified portfolios only yield around 6.4% </a:t>
            </a:r>
            <a:endParaRPr lang="en-US" sz="1800" dirty="0">
              <a:latin typeface="Copernicus Book" charset="0"/>
              <a:ea typeface="Copernicus Book" charset="0"/>
              <a:cs typeface="Copernicus Book" charset="0"/>
            </a:endParaRPr>
          </a:p>
        </p:txBody>
      </p:sp>
      <p:sp>
        <p:nvSpPr>
          <p:cNvPr id="7" name="TextBox 6"/>
          <p:cNvSpPr txBox="1"/>
          <p:nvPr/>
        </p:nvSpPr>
        <p:spPr>
          <a:xfrm>
            <a:off x="3101913" y="1352517"/>
            <a:ext cx="2934268" cy="360581"/>
          </a:xfrm>
          <a:prstGeom prst="rect">
            <a:avLst/>
          </a:prstGeom>
          <a:noFill/>
        </p:spPr>
        <p:txBody>
          <a:bodyPr wrap="none" tIns="0" bIns="0" rtlCol="0">
            <a:noAutofit/>
          </a:bodyPr>
          <a:lstStyle/>
          <a:p>
            <a:pPr>
              <a:spcAft>
                <a:spcPts val="800"/>
              </a:spcAft>
            </a:pPr>
            <a:r>
              <a:rPr lang="en-US" sz="1400" dirty="0" smtClean="0">
                <a:solidFill>
                  <a:srgbClr val="232325"/>
                </a:solidFill>
                <a:latin typeface="HUGE Avant Garde" charset="0"/>
                <a:ea typeface="HUGE Avant Garde" charset="0"/>
                <a:cs typeface="HUGE Avant Garde" charset="0"/>
              </a:rPr>
              <a:t>Adjusted Net </a:t>
            </a:r>
            <a:r>
              <a:rPr lang="en-US" sz="1400" smtClean="0">
                <a:solidFill>
                  <a:srgbClr val="232325"/>
                </a:solidFill>
                <a:latin typeface="HUGE Avant Garde" charset="0"/>
                <a:ea typeface="HUGE Avant Garde" charset="0"/>
                <a:cs typeface="HUGE Avant Garde" charset="0"/>
              </a:rPr>
              <a:t>Annual Return</a:t>
            </a:r>
            <a:endParaRPr lang="en-US" sz="1400" dirty="0">
              <a:solidFill>
                <a:srgbClr val="232325"/>
              </a:solidFill>
              <a:latin typeface="HUGE Avant Garde" charset="0"/>
              <a:ea typeface="HUGE Avant Garde" charset="0"/>
              <a:cs typeface="HUGE Avant Garde" charset="0"/>
            </a:endParaRPr>
          </a:p>
        </p:txBody>
      </p:sp>
    </p:spTree>
    <p:extLst>
      <p:ext uri="{BB962C8B-B14F-4D97-AF65-F5344CB8AC3E}">
        <p14:creationId xmlns:p14="http://schemas.microsoft.com/office/powerpoint/2010/main" val="60620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Can machine learning help </a:t>
            </a:r>
            <a:r>
              <a:rPr lang="en-US" dirty="0" smtClean="0"/>
              <a:t/>
            </a:r>
            <a:br>
              <a:rPr lang="en-US" dirty="0" smtClean="0"/>
            </a:br>
            <a:r>
              <a:rPr lang="en-US" dirty="0" smtClean="0"/>
              <a:t>us </a:t>
            </a:r>
            <a:r>
              <a:rPr lang="en-US" dirty="0"/>
              <a:t>predict loan defaults?</a:t>
            </a:r>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8</a:t>
            </a:fld>
            <a:endParaRPr lang="en-US" dirty="0"/>
          </a:p>
        </p:txBody>
      </p:sp>
    </p:spTree>
    <p:extLst>
      <p:ext uri="{BB962C8B-B14F-4D97-AF65-F5344CB8AC3E}">
        <p14:creationId xmlns:p14="http://schemas.microsoft.com/office/powerpoint/2010/main" val="1666408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Lending Club maintains very thorough data sets on all borrowers and it’s full loan history.</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947" y="1249140"/>
            <a:ext cx="3944202" cy="3089360"/>
          </a:xfrm>
          <a:prstGeom prst="rect">
            <a:avLst/>
          </a:prstGeom>
        </p:spPr>
      </p:pic>
      <p:sp>
        <p:nvSpPr>
          <p:cNvPr id="8" name="Rectangle 7"/>
          <p:cNvSpPr/>
          <p:nvPr/>
        </p:nvSpPr>
        <p:spPr>
          <a:xfrm>
            <a:off x="3575713" y="4338500"/>
            <a:ext cx="2965436" cy="230832"/>
          </a:xfrm>
          <a:prstGeom prst="rect">
            <a:avLst/>
          </a:prstGeom>
        </p:spPr>
        <p:txBody>
          <a:bodyPr wrap="square">
            <a:spAutoFit/>
          </a:bodyPr>
          <a:lstStyle/>
          <a:p>
            <a:r>
              <a:rPr lang="en-US" sz="900" dirty="0">
                <a:hlinkClick r:id="rId3"/>
              </a:rPr>
              <a:t>https://</a:t>
            </a:r>
            <a:r>
              <a:rPr lang="en-US" sz="900" dirty="0" err="1">
                <a:hlinkClick r:id="rId3"/>
              </a:rPr>
              <a:t>www.lendingclub.com</a:t>
            </a:r>
            <a:r>
              <a:rPr lang="en-US" sz="900" dirty="0">
                <a:hlinkClick r:id="rId3"/>
              </a:rPr>
              <a:t>/info/download-</a:t>
            </a:r>
            <a:r>
              <a:rPr lang="en-US" sz="900" dirty="0" err="1">
                <a:hlinkClick r:id="rId3"/>
              </a:rPr>
              <a:t>data.action</a:t>
            </a:r>
            <a:endParaRPr lang="en-US" sz="900" dirty="0"/>
          </a:p>
        </p:txBody>
      </p:sp>
      <p:sp>
        <p:nvSpPr>
          <p:cNvPr id="9" name="Title 2"/>
          <p:cNvSpPr txBox="1">
            <a:spLocks/>
          </p:cNvSpPr>
          <p:nvPr/>
        </p:nvSpPr>
        <p:spPr>
          <a:xfrm>
            <a:off x="341194" y="4739037"/>
            <a:ext cx="8802806" cy="693305"/>
          </a:xfrm>
          <a:prstGeom prst="rect">
            <a:avLst/>
          </a:prstGeom>
        </p:spPr>
        <p:txBody>
          <a:bodyPr vert="horz" lIns="91440" tIns="0" rIns="91440" bIns="0" rtlCol="0" anchor="t">
            <a:noAutofit/>
          </a:bodyPr>
          <a:lst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a:lstStyle>
          <a:p>
            <a:r>
              <a:rPr lang="en-US" sz="1800" dirty="0" smtClean="0">
                <a:latin typeface="Copernicus Book" charset="0"/>
                <a:ea typeface="Copernicus Book" charset="0"/>
                <a:cs typeface="Copernicus Book" charset="0"/>
              </a:rPr>
              <a:t>Many loans in the entire lending club portfolio have reached their full maturity.  The data sets go back to 2007, and have extensive credit information and outcomes for all borrowers.  The data dictionary is also very well documented.  </a:t>
            </a:r>
            <a:endParaRPr lang="en-US" sz="1800" dirty="0">
              <a:latin typeface="Copernicus Book" charset="0"/>
              <a:ea typeface="Copernicus Book" charset="0"/>
              <a:cs typeface="Copernicus Book" charset="0"/>
            </a:endParaRPr>
          </a:p>
        </p:txBody>
      </p:sp>
    </p:spTree>
    <p:extLst>
      <p:ext uri="{BB962C8B-B14F-4D97-AF65-F5344CB8AC3E}">
        <p14:creationId xmlns:p14="http://schemas.microsoft.com/office/powerpoint/2010/main" val="1470330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10</a:t>
            </a:fld>
            <a:endParaRPr lang="en-US" dirty="0"/>
          </a:p>
        </p:txBody>
      </p:sp>
      <p:sp>
        <p:nvSpPr>
          <p:cNvPr id="3" name="Title 2"/>
          <p:cNvSpPr>
            <a:spLocks noGrp="1"/>
          </p:cNvSpPr>
          <p:nvPr>
            <p:ph type="title"/>
          </p:nvPr>
        </p:nvSpPr>
        <p:spPr/>
        <p:txBody>
          <a:bodyPr/>
          <a:lstStyle/>
          <a:p>
            <a:r>
              <a:rPr lang="en-US" sz="3200" dirty="0" smtClean="0"/>
              <a:t>Can we use data to make predictions?</a:t>
            </a:r>
            <a:endParaRPr lang="en-US" sz="3200" dirty="0"/>
          </a:p>
        </p:txBody>
      </p:sp>
      <p:sp>
        <p:nvSpPr>
          <p:cNvPr id="4" name="Text Placeholder 3"/>
          <p:cNvSpPr>
            <a:spLocks noGrp="1"/>
          </p:cNvSpPr>
          <p:nvPr>
            <p:ph type="body" sz="quarter" idx="10"/>
          </p:nvPr>
        </p:nvSpPr>
        <p:spPr/>
        <p:txBody>
          <a:bodyPr/>
          <a:lstStyle/>
          <a:p>
            <a:r>
              <a:rPr lang="en-US" sz="1400" b="1" dirty="0"/>
              <a:t>The Loan Data Files </a:t>
            </a:r>
            <a:r>
              <a:rPr lang="en-US" sz="1400" b="1" dirty="0" smtClean="0"/>
              <a:t>includes application and outcome information including:</a:t>
            </a:r>
          </a:p>
          <a:p>
            <a:pPr marL="342900" indent="-342900">
              <a:buFont typeface="Arial" charset="0"/>
              <a:buChar char="•"/>
            </a:pPr>
            <a:r>
              <a:rPr lang="en-US" sz="1400" dirty="0" smtClean="0"/>
              <a:t>Borrower </a:t>
            </a:r>
            <a:r>
              <a:rPr lang="en-US" sz="1400" dirty="0"/>
              <a:t>demographics, employment and income </a:t>
            </a:r>
            <a:r>
              <a:rPr lang="en-US" sz="1400" dirty="0" smtClean="0"/>
              <a:t>status</a:t>
            </a:r>
          </a:p>
          <a:p>
            <a:pPr marL="342900" indent="-342900">
              <a:buFont typeface="Arial" charset="0"/>
              <a:buChar char="•"/>
            </a:pPr>
            <a:r>
              <a:rPr lang="en-US" sz="1400" dirty="0" smtClean="0"/>
              <a:t>Credit </a:t>
            </a:r>
            <a:r>
              <a:rPr lang="en-US" sz="1400" dirty="0"/>
              <a:t>Histories &amp; Credit </a:t>
            </a:r>
            <a:r>
              <a:rPr lang="en-US" sz="1400" dirty="0" smtClean="0"/>
              <a:t>Scores.</a:t>
            </a:r>
            <a:r>
              <a:rPr lang="en-US" sz="1400" dirty="0"/>
              <a:t>	</a:t>
            </a:r>
            <a:endParaRPr lang="en-US" sz="1400" dirty="0" smtClean="0"/>
          </a:p>
          <a:p>
            <a:pPr marL="342900" indent="-342900">
              <a:buFont typeface="Arial" charset="0"/>
              <a:buChar char="•"/>
            </a:pPr>
            <a:r>
              <a:rPr lang="en-US" sz="1400" dirty="0" smtClean="0"/>
              <a:t>Information </a:t>
            </a:r>
            <a:r>
              <a:rPr lang="en-US" sz="1400" dirty="0"/>
              <a:t>on existing credit accounts, limits, loan status’, and </a:t>
            </a:r>
            <a:r>
              <a:rPr lang="en-US" sz="1400" dirty="0" smtClean="0"/>
              <a:t>delinquencies</a:t>
            </a:r>
          </a:p>
          <a:p>
            <a:pPr marL="342900" indent="-342900">
              <a:buFont typeface="Arial" charset="0"/>
              <a:buChar char="•"/>
            </a:pPr>
            <a:r>
              <a:rPr lang="en-US" sz="1400" dirty="0" smtClean="0"/>
              <a:t>Loan </a:t>
            </a:r>
            <a:r>
              <a:rPr lang="en-US" sz="1400" dirty="0"/>
              <a:t>amounts and </a:t>
            </a:r>
            <a:r>
              <a:rPr lang="en-US" sz="1400" dirty="0" smtClean="0"/>
              <a:t>purposes</a:t>
            </a:r>
          </a:p>
          <a:p>
            <a:pPr marL="342900" indent="-342900">
              <a:buFont typeface="Arial" charset="0"/>
              <a:buChar char="•"/>
            </a:pPr>
            <a:r>
              <a:rPr lang="en-US" sz="1400" dirty="0" smtClean="0"/>
              <a:t>Lending </a:t>
            </a:r>
            <a:r>
              <a:rPr lang="en-US" sz="1400" dirty="0"/>
              <a:t>Club repayment histories and late </a:t>
            </a:r>
            <a:r>
              <a:rPr lang="en-US" sz="1400" dirty="0" smtClean="0"/>
              <a:t>fees</a:t>
            </a:r>
            <a:endParaRPr lang="en-US" sz="1400" dirty="0"/>
          </a:p>
          <a:p>
            <a:endParaRPr lang="en-US" sz="1400" dirty="0" smtClean="0"/>
          </a:p>
          <a:p>
            <a:r>
              <a:rPr lang="en-US" sz="1400" dirty="0" smtClean="0"/>
              <a:t>By utilizing the outcomes of loans with earlier vintages, we should be able to train reasonably high quality predictive models to assist with our investigation. </a:t>
            </a:r>
          </a:p>
          <a:p>
            <a:endParaRPr lang="en-US" sz="1400" dirty="0" smtClean="0"/>
          </a:p>
          <a:p>
            <a:r>
              <a:rPr lang="en-US" sz="1400" dirty="0" smtClean="0">
                <a:latin typeface="HUGE Avant Garde" charset="0"/>
                <a:ea typeface="HUGE Avant Garde" charset="0"/>
                <a:cs typeface="HUGE Avant Garde" charset="0"/>
              </a:rPr>
              <a:t>We will use the models to predict default </a:t>
            </a:r>
            <a:r>
              <a:rPr lang="mr-IN" sz="1400" dirty="0" smtClean="0">
                <a:latin typeface="HUGE Avant Garde" charset="0"/>
                <a:ea typeface="HUGE Avant Garde" charset="0"/>
                <a:cs typeface="HUGE Avant Garde" charset="0"/>
              </a:rPr>
              <a:t>–</a:t>
            </a:r>
            <a:r>
              <a:rPr lang="en-US" sz="1400" dirty="0" smtClean="0">
                <a:latin typeface="HUGE Avant Garde" charset="0"/>
                <a:ea typeface="HUGE Avant Garde" charset="0"/>
                <a:cs typeface="HUGE Avant Garde" charset="0"/>
              </a:rPr>
              <a:t> or a loss of the investors principal in a loan. </a:t>
            </a:r>
          </a:p>
        </p:txBody>
      </p:sp>
    </p:spTree>
    <p:extLst>
      <p:ext uri="{BB962C8B-B14F-4D97-AF65-F5344CB8AC3E}">
        <p14:creationId xmlns:p14="http://schemas.microsoft.com/office/powerpoint/2010/main" val="10920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Ingestions</a:t>
            </a:r>
            <a:endParaRPr lang="en-US" dirty="0"/>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11</a:t>
            </a:fld>
            <a:endParaRPr lang="en-US" dirty="0"/>
          </a:p>
        </p:txBody>
      </p:sp>
    </p:spTree>
    <p:extLst>
      <p:ext uri="{BB962C8B-B14F-4D97-AF65-F5344CB8AC3E}">
        <p14:creationId xmlns:p14="http://schemas.microsoft.com/office/powerpoint/2010/main" val="2057963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theme/theme1.xml><?xml version="1.0" encoding="utf-8"?>
<a:theme xmlns:a="http://schemas.openxmlformats.org/drawingml/2006/main" name="Custom Design">
  <a:themeElements>
    <a:clrScheme name="Custom 1">
      <a:dk1>
        <a:srgbClr val="232325"/>
      </a:dk1>
      <a:lt1>
        <a:sysClr val="window" lastClr="FFFFFF"/>
      </a:lt1>
      <a:dk2>
        <a:srgbClr val="232325"/>
      </a:dk2>
      <a:lt2>
        <a:srgbClr val="BFBEBE"/>
      </a:lt2>
      <a:accent1>
        <a:srgbClr val="00A9FF"/>
      </a:accent1>
      <a:accent2>
        <a:srgbClr val="EB008C"/>
      </a:accent2>
      <a:accent3>
        <a:srgbClr val="A6E24C"/>
      </a:accent3>
      <a:accent4>
        <a:srgbClr val="BFBEBE"/>
      </a:accent4>
      <a:accent5>
        <a:srgbClr val="FFE80B"/>
      </a:accent5>
      <a:accent6>
        <a:srgbClr val="232325"/>
      </a:accent6>
      <a:hlink>
        <a:srgbClr val="00A9FF"/>
      </a:hlink>
      <a:folHlink>
        <a:srgbClr val="00A9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32325"/>
        </a:solidFill>
        <a:ln>
          <a:noFill/>
        </a:ln>
        <a:effectLst/>
      </a:spPr>
      <a:bodyPr rtlCol="0" anchor="ctr"/>
      <a:lstStyle>
        <a:defPPr algn="ctr">
          <a:defRPr>
            <a:solidFill>
              <a:prstClr val="white"/>
            </a:solidFill>
            <a:latin typeface="Arial"/>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0" bIns="0" rtlCol="0">
        <a:noAutofit/>
      </a:bodyPr>
      <a:lstStyle>
        <a:defPPr>
          <a:spcAft>
            <a:spcPts val="800"/>
          </a:spcAft>
          <a:defRPr sz="1400" dirty="0">
            <a:solidFill>
              <a:srgbClr val="232325"/>
            </a:solidFill>
            <a:latin typeface="Copernicus-Book"/>
            <a:cs typeface="Copernicus-Book"/>
          </a:defRPr>
        </a:defPPr>
      </a:lstStyle>
    </a:txDef>
  </a:objectDefaults>
  <a:extraClrSchemeLst/>
  <a:extLst>
    <a:ext uri="{05A4C25C-085E-4340-85A3-A5531E510DB2}">
      <thm15:themeFamily xmlns:thm15="http://schemas.microsoft.com/office/thememl/2012/main" name="Digital Template" id="{D34B765E-3351-4F4E-9B44-26432497A8D7}" vid="{57B4D7EE-A5DA-EB4F-A37E-8A2365C88A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Digital Template</Template>
  <TotalTime>212</TotalTime>
  <Words>1804</Words>
  <Application>Microsoft Macintosh PowerPoint</Application>
  <PresentationFormat>On-screen Show (16:10)</PresentationFormat>
  <Paragraphs>144</Paragraphs>
  <Slides>29</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Calibri</vt:lpstr>
      <vt:lpstr>Copernicus Book</vt:lpstr>
      <vt:lpstr>Copernicus-Book</vt:lpstr>
      <vt:lpstr>Copernicus-BookItalic</vt:lpstr>
      <vt:lpstr>GalaxieCopernicus-Book</vt:lpstr>
      <vt:lpstr>Gill Sans</vt:lpstr>
      <vt:lpstr>HUGE Avant Garde</vt:lpstr>
      <vt:lpstr>HUGE Avant Garde Bold</vt:lpstr>
      <vt:lpstr>ＭＳ Ｐゴシック</vt:lpstr>
      <vt:lpstr>ヒラギノ角ゴ ProN W3</vt:lpstr>
      <vt:lpstr>Arial</vt:lpstr>
      <vt:lpstr>Custom Design</vt:lpstr>
      <vt:lpstr>Lending Club Micro-Loans: Predicting Loan Defaults  via Machine Learning.</vt:lpstr>
      <vt:lpstr>PowerPoint Presentation</vt:lpstr>
      <vt:lpstr>LendingClub is a crowd lending platform that enables pools of individual investors to act in the capacity of a bank and make unsecured loans to individual borrowers.</vt:lpstr>
      <vt:lpstr>LendingClub provides credit history information on each borrower to potential lenders.  This enables lenders to evaluate the risk level of each individual loan. </vt:lpstr>
      <vt:lpstr>While loan yield rates appear attractive, loan defaults substantially lower investor returns. </vt:lpstr>
      <vt:lpstr>Can machine learning help  us predict loan defaults?</vt:lpstr>
      <vt:lpstr>Lending Club maintains very thorough data sets on all borrowers and it’s full loan history.</vt:lpstr>
      <vt:lpstr>Can we use data to make predictions?</vt:lpstr>
      <vt:lpstr>Data Ingestions</vt:lpstr>
      <vt:lpstr>Cleaning the Data:</vt:lpstr>
      <vt:lpstr>Most Important Variables:</vt:lpstr>
      <vt:lpstr>Only 15.1% of all loans default. </vt:lpstr>
      <vt:lpstr>The rate of default increases by loan grade.</vt:lpstr>
      <vt:lpstr>Income levels play a smaller part in loan default.  </vt:lpstr>
      <vt:lpstr>Post funding debt burden has a larger impact than a debt to income ratio. </vt:lpstr>
      <vt:lpstr>Lower credit score applicants are clearly more risky. </vt:lpstr>
      <vt:lpstr>While few borrowers have multiple delinquencies, they show risk increase.</vt:lpstr>
      <vt:lpstr>Machine Learning Models  to Predict Loan Defaults</vt:lpstr>
      <vt:lpstr>We will do some final cleanup of the data to prepare for predictive modeling.</vt:lpstr>
      <vt:lpstr>We will test various algorithms:</vt:lpstr>
      <vt:lpstr>The results of the models  are highly performant.</vt:lpstr>
      <vt:lpstr>Random Forest was the best performing model based on ROC.</vt:lpstr>
      <vt:lpstr>Both the RF and GBM models had similar variables of importance.</vt:lpstr>
      <vt:lpstr>Predictions - GBM</vt:lpstr>
      <vt:lpstr>Predictions – Random Forest</vt:lpstr>
      <vt:lpstr>Random Forest was the clear  winner amongst all models, with GBM in a very close 2nd place. </vt:lpstr>
      <vt:lpstr>The results of the models  are highly performant.</vt:lpstr>
      <vt:lpstr>The analysis of the Lending Club data set proves that there are clear predictive patterns in the provided data sets:</vt:lpstr>
      <vt:lpstr>Using machine learning - investors can predict the likelihood of with a very high accuracy of nearly 75%.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Micro-Loans: Predicting Loan Defaults through Machine Learning.</dc:title>
  <dc:creator>Microsoft Office User</dc:creator>
  <cp:lastModifiedBy>Microsoft Office User</cp:lastModifiedBy>
  <cp:revision>16</cp:revision>
  <dcterms:created xsi:type="dcterms:W3CDTF">2017-05-29T23:06:19Z</dcterms:created>
  <dcterms:modified xsi:type="dcterms:W3CDTF">2017-05-30T02:39:08Z</dcterms:modified>
</cp:coreProperties>
</file>